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2" r:id="rId4"/>
  </p:sldMasterIdLst>
  <p:notesMasterIdLst>
    <p:notesMasterId r:id="rId26"/>
  </p:notesMasterIdLst>
  <p:handoutMasterIdLst>
    <p:handoutMasterId r:id="rId27"/>
  </p:handoutMasterIdLst>
  <p:sldIdLst>
    <p:sldId id="256" r:id="rId5"/>
    <p:sldId id="390" r:id="rId6"/>
    <p:sldId id="6011" r:id="rId7"/>
    <p:sldId id="391" r:id="rId8"/>
    <p:sldId id="6014" r:id="rId9"/>
    <p:sldId id="6015" r:id="rId10"/>
    <p:sldId id="6017" r:id="rId11"/>
    <p:sldId id="6016" r:id="rId12"/>
    <p:sldId id="6018" r:id="rId13"/>
    <p:sldId id="6019" r:id="rId14"/>
    <p:sldId id="6021" r:id="rId15"/>
    <p:sldId id="6020" r:id="rId16"/>
    <p:sldId id="6031" r:id="rId17"/>
    <p:sldId id="392" r:id="rId18"/>
    <p:sldId id="395" r:id="rId19"/>
    <p:sldId id="6033" r:id="rId20"/>
    <p:sldId id="398" r:id="rId21"/>
    <p:sldId id="6013" r:id="rId22"/>
    <p:sldId id="6034" r:id="rId23"/>
    <p:sldId id="6035" r:id="rId24"/>
    <p:sldId id="396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Lato Light" panose="020F0302020204030203" pitchFamily="34" charset="0"/>
      <p:regular r:id="rId34"/>
      <p:italic r:id="rId35"/>
    </p:embeddedFont>
    <p:embeddedFont>
      <p:font typeface="Lato Regular" panose="020B0604020202020204" charset="0"/>
      <p:regular r:id="rId36"/>
    </p:embeddedFont>
    <p:embeddedFont>
      <p:font typeface="Lato-Light" panose="020F0302020204030203" charset="0"/>
      <p:regular r:id="rId37"/>
      <p:italic r:id="rId38"/>
    </p:embeddedFont>
    <p:embeddedFont>
      <p:font typeface="Red Hat Display" panose="02010303040201060303" pitchFamily="2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433"/>
    <a:srgbClr val="3EB3E6"/>
    <a:srgbClr val="FADEE1"/>
    <a:srgbClr val="DA1F33"/>
    <a:srgbClr val="5B2D86"/>
    <a:srgbClr val="24A4C4"/>
    <a:srgbClr val="FF9015"/>
    <a:srgbClr val="47C4B5"/>
    <a:srgbClr val="0B3279"/>
    <a:srgbClr val="F7C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5231" autoAdjust="0"/>
  </p:normalViewPr>
  <p:slideViewPr>
    <p:cSldViewPr snapToGrid="0" showGuides="1">
      <p:cViewPr varScale="1">
        <p:scale>
          <a:sx n="86" d="100"/>
          <a:sy n="86" d="100"/>
        </p:scale>
        <p:origin x="7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9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y Walsh" userId="0310abeb887718a5" providerId="LiveId" clId="{0CF7B132-FF9A-4CB2-A795-2554139A7746}"/>
    <pc:docChg chg="custSel delSld modSld">
      <pc:chgData name="Jany Walsh" userId="0310abeb887718a5" providerId="LiveId" clId="{0CF7B132-FF9A-4CB2-A795-2554139A7746}" dt="2022-07-27T20:20:42.808" v="614" actId="1076"/>
      <pc:docMkLst>
        <pc:docMk/>
      </pc:docMkLst>
      <pc:sldChg chg="addSp modSp mod">
        <pc:chgData name="Jany Walsh" userId="0310abeb887718a5" providerId="LiveId" clId="{0CF7B132-FF9A-4CB2-A795-2554139A7746}" dt="2022-07-27T20:13:14.880" v="532" actId="1076"/>
        <pc:sldMkLst>
          <pc:docMk/>
          <pc:sldMk cId="3151809337" sldId="390"/>
        </pc:sldMkLst>
        <pc:spChg chg="mod">
          <ac:chgData name="Jany Walsh" userId="0310abeb887718a5" providerId="LiveId" clId="{0CF7B132-FF9A-4CB2-A795-2554139A7746}" dt="2022-07-27T20:13:13.408" v="531" actId="1076"/>
          <ac:spMkLst>
            <pc:docMk/>
            <pc:sldMk cId="3151809337" sldId="390"/>
            <ac:spMk id="15" creationId="{BE8714B9-8093-9949-8FBD-F366A116E8E0}"/>
          </ac:spMkLst>
        </pc:spChg>
        <pc:picChg chg="add mod">
          <ac:chgData name="Jany Walsh" userId="0310abeb887718a5" providerId="LiveId" clId="{0CF7B132-FF9A-4CB2-A795-2554139A7746}" dt="2022-07-27T20:13:14.880" v="532" actId="1076"/>
          <ac:picMkLst>
            <pc:docMk/>
            <pc:sldMk cId="3151809337" sldId="390"/>
            <ac:picMk id="4" creationId="{C924209F-BD2B-12C2-E352-C22F082C9884}"/>
          </ac:picMkLst>
        </pc:picChg>
      </pc:sldChg>
      <pc:sldChg chg="modSp mod">
        <pc:chgData name="Jany Walsh" userId="0310abeb887718a5" providerId="LiveId" clId="{0CF7B132-FF9A-4CB2-A795-2554139A7746}" dt="2022-07-27T20:13:45.672" v="533" actId="1076"/>
        <pc:sldMkLst>
          <pc:docMk/>
          <pc:sldMk cId="768704512" sldId="391"/>
        </pc:sldMkLst>
        <pc:spChg chg="mod">
          <ac:chgData name="Jany Walsh" userId="0310abeb887718a5" providerId="LiveId" clId="{0CF7B132-FF9A-4CB2-A795-2554139A7746}" dt="2022-07-27T20:13:45.672" v="533" actId="1076"/>
          <ac:spMkLst>
            <pc:docMk/>
            <pc:sldMk cId="768704512" sldId="391"/>
            <ac:spMk id="2" creationId="{8E83C46C-D0B0-46F8-BA11-1100C95FEBB7}"/>
          </ac:spMkLst>
        </pc:spChg>
      </pc:sldChg>
      <pc:sldChg chg="addSp delSp modSp mod">
        <pc:chgData name="Jany Walsh" userId="0310abeb887718a5" providerId="LiveId" clId="{0CF7B132-FF9A-4CB2-A795-2554139A7746}" dt="2022-07-27T19:55:20.555" v="263" actId="14100"/>
        <pc:sldMkLst>
          <pc:docMk/>
          <pc:sldMk cId="1345799354" sldId="392"/>
        </pc:sldMkLst>
        <pc:spChg chg="mod">
          <ac:chgData name="Jany Walsh" userId="0310abeb887718a5" providerId="LiveId" clId="{0CF7B132-FF9A-4CB2-A795-2554139A7746}" dt="2022-07-27T19:54:05.155" v="259" actId="20577"/>
          <ac:spMkLst>
            <pc:docMk/>
            <pc:sldMk cId="1345799354" sldId="392"/>
            <ac:spMk id="4" creationId="{FA2C6B91-79F2-4505-B378-C671927A49ED}"/>
          </ac:spMkLst>
        </pc:spChg>
        <pc:spChg chg="add del mod">
          <ac:chgData name="Jany Walsh" userId="0310abeb887718a5" providerId="LiveId" clId="{0CF7B132-FF9A-4CB2-A795-2554139A7746}" dt="2022-07-27T19:55:17.468" v="262" actId="478"/>
          <ac:spMkLst>
            <pc:docMk/>
            <pc:sldMk cId="1345799354" sldId="392"/>
            <ac:spMk id="5" creationId="{09B760A7-500F-9B7E-1F41-CFCEC235C7CF}"/>
          </ac:spMkLst>
        </pc:spChg>
        <pc:picChg chg="add mod">
          <ac:chgData name="Jany Walsh" userId="0310abeb887718a5" providerId="LiveId" clId="{0CF7B132-FF9A-4CB2-A795-2554139A7746}" dt="2022-07-27T19:55:20.555" v="263" actId="14100"/>
          <ac:picMkLst>
            <pc:docMk/>
            <pc:sldMk cId="1345799354" sldId="392"/>
            <ac:picMk id="3" creationId="{FBA2BE9B-AF23-3318-C336-845B1383150A}"/>
          </ac:picMkLst>
        </pc:picChg>
      </pc:sldChg>
      <pc:sldChg chg="modSp mod">
        <pc:chgData name="Jany Walsh" userId="0310abeb887718a5" providerId="LiveId" clId="{0CF7B132-FF9A-4CB2-A795-2554139A7746}" dt="2022-07-27T20:15:14.264" v="596" actId="5793"/>
        <pc:sldMkLst>
          <pc:docMk/>
          <pc:sldMk cId="364131366" sldId="395"/>
        </pc:sldMkLst>
        <pc:spChg chg="mod">
          <ac:chgData name="Jany Walsh" userId="0310abeb887718a5" providerId="LiveId" clId="{0CF7B132-FF9A-4CB2-A795-2554139A7746}" dt="2022-07-27T20:15:14.264" v="596" actId="5793"/>
          <ac:spMkLst>
            <pc:docMk/>
            <pc:sldMk cId="364131366" sldId="395"/>
            <ac:spMk id="55" creationId="{CA2CF0E7-7096-324E-8DA0-144CFA93E588}"/>
          </ac:spMkLst>
        </pc:spChg>
        <pc:spChg chg="mod">
          <ac:chgData name="Jany Walsh" userId="0310abeb887718a5" providerId="LiveId" clId="{0CF7B132-FF9A-4CB2-A795-2554139A7746}" dt="2022-07-27T19:56:00.719" v="267" actId="20577"/>
          <ac:spMkLst>
            <pc:docMk/>
            <pc:sldMk cId="364131366" sldId="395"/>
            <ac:spMk id="56" creationId="{D7AFA7AD-AA0C-3A40-AB3D-D89530019CD7}"/>
          </ac:spMkLst>
        </pc:spChg>
      </pc:sldChg>
      <pc:sldChg chg="modSp mod">
        <pc:chgData name="Jany Walsh" userId="0310abeb887718a5" providerId="LiveId" clId="{0CF7B132-FF9A-4CB2-A795-2554139A7746}" dt="2022-07-27T19:53:32.300" v="200" actId="20577"/>
        <pc:sldMkLst>
          <pc:docMk/>
          <pc:sldMk cId="2916550584" sldId="6031"/>
        </pc:sldMkLst>
        <pc:spChg chg="mod">
          <ac:chgData name="Jany Walsh" userId="0310abeb887718a5" providerId="LiveId" clId="{0CF7B132-FF9A-4CB2-A795-2554139A7746}" dt="2022-07-27T19:53:32.300" v="200" actId="20577"/>
          <ac:spMkLst>
            <pc:docMk/>
            <pc:sldMk cId="2916550584" sldId="6031"/>
            <ac:spMk id="3" creationId="{7B907A40-C250-4D84-99D4-A8B508089126}"/>
          </ac:spMkLst>
        </pc:spChg>
      </pc:sldChg>
      <pc:sldChg chg="modSp del mod">
        <pc:chgData name="Jany Walsh" userId="0310abeb887718a5" providerId="LiveId" clId="{0CF7B132-FF9A-4CB2-A795-2554139A7746}" dt="2022-07-27T20:11:03.628" v="491" actId="2696"/>
        <pc:sldMkLst>
          <pc:docMk/>
          <pc:sldMk cId="1182283226" sldId="6032"/>
        </pc:sldMkLst>
        <pc:spChg chg="mod">
          <ac:chgData name="Jany Walsh" userId="0310abeb887718a5" providerId="LiveId" clId="{0CF7B132-FF9A-4CB2-A795-2554139A7746}" dt="2022-07-27T19:52:15.664" v="179" actId="6549"/>
          <ac:spMkLst>
            <pc:docMk/>
            <pc:sldMk cId="1182283226" sldId="6032"/>
            <ac:spMk id="7" creationId="{528BC48B-7AFC-4C7C-B30B-B057460B8479}"/>
          </ac:spMkLst>
        </pc:spChg>
      </pc:sldChg>
      <pc:sldChg chg="modSp mod">
        <pc:chgData name="Jany Walsh" userId="0310abeb887718a5" providerId="LiveId" clId="{0CF7B132-FF9A-4CB2-A795-2554139A7746}" dt="2022-07-27T20:15:50.548" v="613" actId="20577"/>
        <pc:sldMkLst>
          <pc:docMk/>
          <pc:sldMk cId="484141762" sldId="6033"/>
        </pc:sldMkLst>
        <pc:spChg chg="mod">
          <ac:chgData name="Jany Walsh" userId="0310abeb887718a5" providerId="LiveId" clId="{0CF7B132-FF9A-4CB2-A795-2554139A7746}" dt="2022-07-27T20:10:20.948" v="490" actId="1076"/>
          <ac:spMkLst>
            <pc:docMk/>
            <pc:sldMk cId="484141762" sldId="6033"/>
            <ac:spMk id="2" creationId="{4ABFF994-2093-49E1-B881-1B05DB09EFEE}"/>
          </ac:spMkLst>
        </pc:spChg>
        <pc:graphicFrameChg chg="mod modGraphic">
          <ac:chgData name="Jany Walsh" userId="0310abeb887718a5" providerId="LiveId" clId="{0CF7B132-FF9A-4CB2-A795-2554139A7746}" dt="2022-07-27T20:15:50.548" v="613" actId="20577"/>
          <ac:graphicFrameMkLst>
            <pc:docMk/>
            <pc:sldMk cId="484141762" sldId="6033"/>
            <ac:graphicFrameMk id="7" creationId="{3AB4E2E6-A616-46A3-AAF1-2C674D90ADEF}"/>
          </ac:graphicFrameMkLst>
        </pc:graphicFrameChg>
      </pc:sldChg>
      <pc:sldChg chg="modSp mod">
        <pc:chgData name="Jany Walsh" userId="0310abeb887718a5" providerId="LiveId" clId="{0CF7B132-FF9A-4CB2-A795-2554139A7746}" dt="2022-07-27T20:08:56.842" v="485" actId="5793"/>
        <pc:sldMkLst>
          <pc:docMk/>
          <pc:sldMk cId="4165234063" sldId="6034"/>
        </pc:sldMkLst>
        <pc:spChg chg="mod">
          <ac:chgData name="Jany Walsh" userId="0310abeb887718a5" providerId="LiveId" clId="{0CF7B132-FF9A-4CB2-A795-2554139A7746}" dt="2022-07-27T20:08:41.802" v="477" actId="1076"/>
          <ac:spMkLst>
            <pc:docMk/>
            <pc:sldMk cId="4165234063" sldId="6034"/>
            <ac:spMk id="9" creationId="{9DC94243-8C28-4A4D-9C80-5AB49301D478}"/>
          </ac:spMkLst>
        </pc:spChg>
        <pc:spChg chg="mod">
          <ac:chgData name="Jany Walsh" userId="0310abeb887718a5" providerId="LiveId" clId="{0CF7B132-FF9A-4CB2-A795-2554139A7746}" dt="2022-07-27T20:08:56.842" v="485" actId="5793"/>
          <ac:spMkLst>
            <pc:docMk/>
            <pc:sldMk cId="4165234063" sldId="6034"/>
            <ac:spMk id="11" creationId="{FE3F0D25-12CA-4CD7-8815-E553EFD6258F}"/>
          </ac:spMkLst>
        </pc:spChg>
      </pc:sldChg>
      <pc:sldChg chg="modSp mod">
        <pc:chgData name="Jany Walsh" userId="0310abeb887718a5" providerId="LiveId" clId="{0CF7B132-FF9A-4CB2-A795-2554139A7746}" dt="2022-07-27T20:20:42.808" v="614" actId="1076"/>
        <pc:sldMkLst>
          <pc:docMk/>
          <pc:sldMk cId="2583031544" sldId="6035"/>
        </pc:sldMkLst>
        <pc:spChg chg="mod">
          <ac:chgData name="Jany Walsh" userId="0310abeb887718a5" providerId="LiveId" clId="{0CF7B132-FF9A-4CB2-A795-2554139A7746}" dt="2022-07-27T20:20:42.808" v="614" actId="1076"/>
          <ac:spMkLst>
            <pc:docMk/>
            <pc:sldMk cId="2583031544" sldId="6035"/>
            <ac:spMk id="2" creationId="{E41FAEEF-72A6-4015-8255-DC957C89C196}"/>
          </ac:spMkLst>
        </pc:spChg>
        <pc:spChg chg="mod">
          <ac:chgData name="Jany Walsh" userId="0310abeb887718a5" providerId="LiveId" clId="{0CF7B132-FF9A-4CB2-A795-2554139A7746}" dt="2022-07-27T20:10:09.787" v="489" actId="1076"/>
          <ac:spMkLst>
            <pc:docMk/>
            <pc:sldMk cId="2583031544" sldId="6035"/>
            <ac:spMk id="7" creationId="{0AA710F2-02F2-41CB-9A5F-0CE2484FFB7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498109-3786-4BF1-8F91-A4BD6B6F76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2AFB5-AE2A-4E42-8DAA-FE3A6319B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109CD-18F1-4AFD-8C96-0277C6EFA79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1F770-4E77-4D0A-9747-CB1F47D65C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BF69D-F2A3-4C12-8EF7-7EDC709161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D2A14-23D9-4BCB-8089-2F18EA21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3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4582B-A3F0-6F4E-B9E8-A91B82C83395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41020-297B-3D4C-BC5B-D806C612F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8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41020-297B-3D4C-BC5B-D806C612F2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49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Include dates and times of the training opportunities when/if available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41020-297B-3D4C-BC5B-D806C612F2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35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edit this slide specific to your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41020-297B-3D4C-BC5B-D806C612F2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23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products you are not offering at your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41020-297B-3D4C-BC5B-D806C612F2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91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41020-297B-3D4C-BC5B-D806C612F2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75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41020-297B-3D4C-BC5B-D806C612F2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23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 language if you are not moving forward with a broker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41020-297B-3D4C-BC5B-D806C612F2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27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41020-297B-3D4C-BC5B-D806C612F2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94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do not share your company launch timeline until you have received confirmation from the Realogy Product Team on when you will launch MoxiWorks at your company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41020-297B-3D4C-BC5B-D806C612F2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29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Customize slide based on your specific company launch date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41020-297B-3D4C-BC5B-D806C612F2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51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Include dates and times of the training opportunities when/if available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41020-297B-3D4C-BC5B-D806C612F2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0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28DE4-3D8B-9ECD-D99F-433CA20BD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10104-A95E-CE7F-73FC-457CEFB47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DC763-2F6B-F6D0-0504-B8E7D233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015B6-51EC-AD9D-9A37-19737A522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AEEBB-BE0D-34AE-A067-530BE513B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640205-78EA-DE99-0A0D-0699DCE6B8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2" y="1"/>
            <a:ext cx="1129954" cy="11299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842C4A9-B391-6AA2-B4A5-1AB3601E03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11065886" y="5731886"/>
            <a:ext cx="1126114" cy="11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30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724A5-806A-9030-5D87-71F48CEE1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CFF39-DE5F-4512-04C2-B2235D8E0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3E93F-4791-5221-3284-05D63AE0F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32342-08EC-5FF1-7111-6FF96A3A9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FB5B2-A9D5-224F-FC5C-7A3653173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19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69C03-2D6E-D6C7-219F-361D7CA734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05914-3DBB-1A28-423C-3BC2CAF15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D5E3E-05AC-1E23-ED07-A4260D67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0FD7B-2A2A-6A71-0B61-70EC64AD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36478-6948-A505-B27E-1C83BAB7B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35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6A34C3BE-A80D-42A8-ABCD-AEF3294D41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548" y="756750"/>
            <a:ext cx="891068" cy="514520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B559ABA-93C2-4C74-9EE1-418D2A0297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292" y="187568"/>
            <a:ext cx="3141785" cy="314178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8D5D779-B753-4B01-8FCF-F94B5DBFF1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199292" y="2919046"/>
            <a:ext cx="3739662" cy="3739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B81E6-BFEC-3EC7-4AC4-2EA7781DD9B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6" y="346444"/>
            <a:ext cx="1960554" cy="76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25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E9C88-E616-4E1A-9834-37F4146F0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281" y="473633"/>
            <a:ext cx="9118715" cy="7178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3279"/>
                </a:solidFill>
                <a:latin typeface="Red Hat Display" panose="02010503040201060303" pitchFamily="2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F36EA-5D55-4F7F-90C4-B6245B199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777" y="155413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83BC7-9A05-4F64-875D-0EF97FF26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777" y="2378051"/>
            <a:ext cx="5157787" cy="3648676"/>
          </a:xfrm>
          <a:prstGeom prst="rect">
            <a:avLst/>
          </a:prstGeom>
        </p:spPr>
        <p:txBody>
          <a:bodyPr/>
          <a:lstStyle>
            <a:lvl1pPr>
              <a:buClr>
                <a:srgbClr val="3EB3E6"/>
              </a:buClr>
              <a:defRPr/>
            </a:lvl1pPr>
            <a:lvl2pPr>
              <a:buClr>
                <a:srgbClr val="FF0000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8312ECF-F8AD-42C1-A2F0-FF4BBA5DD43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788777" y="155413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F39E6BE-2F18-4F9F-8701-4411C532D80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788777" y="2378051"/>
            <a:ext cx="5157787" cy="3648676"/>
          </a:xfrm>
          <a:prstGeom prst="rect">
            <a:avLst/>
          </a:prstGeom>
        </p:spPr>
        <p:txBody>
          <a:bodyPr/>
          <a:lstStyle>
            <a:lvl1pPr>
              <a:buClr>
                <a:srgbClr val="3EB3E6"/>
              </a:buClr>
              <a:defRPr/>
            </a:lvl1pPr>
            <a:lvl2pPr>
              <a:buClr>
                <a:srgbClr val="FF0000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54B5E9C-1235-4D66-8812-8EB7E3DE3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1" y="0"/>
            <a:ext cx="2259619" cy="225961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F76F671-6FFA-4740-BF6F-31C0C26C26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11065886" y="5731886"/>
            <a:ext cx="1126114" cy="1126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96CB68-18BB-29D6-A8BE-2381D1179C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3806">
            <a:off x="6124" y="375486"/>
            <a:ext cx="1667837" cy="77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80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5EBDE45-3C99-47E5-9914-AD86110630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217420" cy="22174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EC858A0-AA64-45E1-B3D0-13A4126A4A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11065886" y="5731886"/>
            <a:ext cx="1126114" cy="112611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A63BA5-B2D1-794D-9BFD-8D4471F48A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5675" y="1635125"/>
            <a:ext cx="10250488" cy="446087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343433"/>
              </a:buClr>
              <a:buFontTx/>
              <a:buNone/>
              <a:defRPr sz="1800" b="0" i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5FF8CAE-AC93-414D-8F61-B54FE60A7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281" y="473633"/>
            <a:ext cx="9118715" cy="7178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3279"/>
                </a:solidFill>
                <a:latin typeface="Red Hat Display" panose="02010503040201060303" pitchFamily="2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826220-5297-D10F-6A6A-9DAE577E40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3806">
            <a:off x="6124" y="375486"/>
            <a:ext cx="1667837" cy="77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38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807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ABBB4B-EA08-4A6C-9171-F1BDDCFA05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4587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B3279"/>
                </a:solidFill>
                <a:latin typeface="Red Hat Display" panose="02010503040201060303" pitchFamily="2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6A6B7AF-83D2-4933-AB0E-08E37F515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555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3EB3E6"/>
                </a:solidFill>
                <a:latin typeface="Red Hat Display" panose="020105030402010603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E6A8464-EBE5-48B1-99A7-206FBD216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2" y="1"/>
            <a:ext cx="1129954" cy="112995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E37DDBC-7F02-4667-B360-BBFEBCE9BE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11065886" y="5731886"/>
            <a:ext cx="1126114" cy="11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27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F7D409F-8FD8-473E-9220-8B0862F255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4587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B3279"/>
                </a:solidFill>
                <a:latin typeface="Red Hat Display" panose="02010503040201060303" pitchFamily="2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1C2FB44-16A9-4C68-B21F-E486995CE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555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3EB3E6"/>
                </a:solidFill>
                <a:latin typeface="Red Hat Display" panose="020105030402010603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8235F88-9189-4DB5-B0BA-C8B810F70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2" y="1"/>
            <a:ext cx="1129954" cy="112995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F303612-268A-4C42-8A0B-065883AD27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11065886" y="5731886"/>
            <a:ext cx="1126114" cy="11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95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22F0B6-004D-41EE-B343-F4E2182108CE}"/>
              </a:ext>
            </a:extLst>
          </p:cNvPr>
          <p:cNvSpPr/>
          <p:nvPr userDrawn="1"/>
        </p:nvSpPr>
        <p:spPr>
          <a:xfrm>
            <a:off x="0" y="-11724"/>
            <a:ext cx="12192000" cy="68697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B3279"/>
                </a:solidFill>
              </a:ln>
              <a:solidFill>
                <a:srgbClr val="0B3279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837152C-FC8F-4BEB-901C-E3480471F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1724"/>
            <a:ext cx="3341077" cy="3341077"/>
          </a:xfrm>
          <a:prstGeom prst="rect">
            <a:avLst/>
          </a:prstGeom>
        </p:spPr>
      </p:pic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FDEBD67E-C4EA-47AF-B6C2-F82E21A3B96D}"/>
              </a:ext>
            </a:extLst>
          </p:cNvPr>
          <p:cNvSpPr/>
          <p:nvPr userDrawn="1"/>
        </p:nvSpPr>
        <p:spPr>
          <a:xfrm rot="10800000" flipH="1">
            <a:off x="228157" y="187838"/>
            <a:ext cx="11735686" cy="6444795"/>
          </a:xfrm>
          <a:prstGeom prst="round1Rect">
            <a:avLst>
              <a:gd name="adj" fmla="val 4128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CA155D-B123-4E2A-92AD-CDD59107D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4587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B3279"/>
                </a:solidFill>
                <a:latin typeface="Red Hat Display" panose="02010503040201060303" pitchFamily="2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D76EEC5-BD76-4AD0-95FC-A07AD2589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555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3EB3E6"/>
                </a:solidFill>
                <a:latin typeface="Red Hat Display" panose="020105030402010603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1F4E1FA-B887-4D0D-A48B-069C0B9FE3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>
            <a:off x="544424" y="491134"/>
            <a:ext cx="1126114" cy="11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49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CA88FC8-CF61-4FAE-B365-C51B0C881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777" y="155413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E041E0B-F0D4-4288-AB5B-6E0D3B907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777" y="2378051"/>
            <a:ext cx="5157787" cy="3648676"/>
          </a:xfrm>
          <a:prstGeom prst="rect">
            <a:avLst/>
          </a:prstGeom>
        </p:spPr>
        <p:txBody>
          <a:bodyPr/>
          <a:lstStyle>
            <a:lvl1pPr>
              <a:buClr>
                <a:srgbClr val="3EB3E6"/>
              </a:buClr>
              <a:defRPr/>
            </a:lvl1pPr>
            <a:lvl2pPr>
              <a:buClr>
                <a:srgbClr val="FF0000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BC40BAB-CE37-462A-B9D6-5C01C1CD26B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788777" y="155413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FD4D251-13AA-4AE6-A228-822F279D7D1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788777" y="2378051"/>
            <a:ext cx="5157787" cy="3648676"/>
          </a:xfrm>
          <a:prstGeom prst="rect">
            <a:avLst/>
          </a:prstGeom>
        </p:spPr>
        <p:txBody>
          <a:bodyPr/>
          <a:lstStyle>
            <a:lvl1pPr>
              <a:buClr>
                <a:srgbClr val="3EB3E6"/>
              </a:buClr>
              <a:defRPr/>
            </a:lvl1pPr>
            <a:lvl2pPr>
              <a:buClr>
                <a:srgbClr val="FF0000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210C4A0-473E-42AF-AEBF-9592A2FF9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281" y="473633"/>
            <a:ext cx="9118715" cy="7178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3279"/>
                </a:solidFill>
                <a:latin typeface="Red Hat Display" panose="02010503040201060303" pitchFamily="2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8C622D1-605B-4103-BA1F-7241E45D4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1" y="0"/>
            <a:ext cx="2105025" cy="210502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B1F6162-1F38-46D3-A0E5-8EEFE60DAD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11065886" y="5731886"/>
            <a:ext cx="1126114" cy="1126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585FB4-BB06-9905-E9AF-D9F4DCFB8C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3806">
            <a:off x="6124" y="375486"/>
            <a:ext cx="1667837" cy="77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2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7BFEF-5D5D-FC96-FC24-4BCDCB5A9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D2D8D-366B-A10F-72C5-60371AE4F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D71AD-3707-BD24-E8F6-8EC882CD5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21136-B0B8-004D-56D2-EF2F0B229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6ADD6-075A-4FFA-2E11-45F59094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080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31B83-DE3F-12EE-0C47-72A8CA99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D7BD8-A17C-62FD-FE35-55D527E59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7E1B5-DD28-3EDF-23E1-59DCD005A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BE6A6-81BC-34B4-6FD6-F4EEB3BA7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D4AAB-111F-1D3C-297B-92B0035A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862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3CC0-7398-6410-9169-7F0A71072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CB830-7AF6-DCEF-8414-1893D700C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5C25E-9792-99A2-553A-322047B56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841A1-632F-9066-9291-F12835C4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02A129-CFB8-CD79-8BA3-FEEE7FE07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55399-5C87-4591-6B83-DCECDA68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5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C46B-1591-2C9D-A8D1-E792D2E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37469-3F24-D049-6E7F-7101613D6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53856-C6DF-4512-907D-B8F166EB2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00E140-EAE5-59D0-9546-8A216CD577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03ECD-DBEE-2647-6360-9C8CB0EAC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130EDE-010F-0E8F-647F-54D2126B6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A36AB0-284C-54C6-CE50-66DB66FCF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B9B34F-1152-3F36-7281-30346917D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7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48722-1B8D-FF39-6617-88A35C322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4380E-BB34-4E15-57E8-EB34A8A2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A1D7D-BECD-A6EA-9DA7-4AC3F0FED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E27F1-2019-E26C-C190-0878E4F6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3A8270-5334-2CC0-8D80-78CB00DF9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8F33C-6C07-6987-3356-8FA4A8218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AF835-3ED6-8D8B-ED7A-003FA5B0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2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7B5AD-C403-AB22-A59B-58B531E44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5916B-0C87-4677-106B-0ADB66F8E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A7D83-1FD6-37BB-6F02-D362519A2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1F277-4D64-8A75-656D-290B9CCC8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E86AE-59DA-EBF3-2635-1F1948A94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1780A-453F-D152-DEA3-C76646FB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0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E45D6-CFC1-6214-8D07-32D0DC3FD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4E4692-1CD1-992C-2358-38CAB7B40E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E60DED-40A2-F99A-2B7B-B9635D42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A0CF3-A244-0453-865F-4F9814C3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C689D-E7AA-BB17-3B91-5BC597BB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DE24E-F5F1-7EBE-22F2-3DC6F5D8D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937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BE990-662B-0CC6-C230-4F342022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46D7A-19B2-3B28-676A-17F623EF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19A74-B186-B5C4-F99A-E13A4E424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CFF31-1E16-24AE-F402-05B85D859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9EEDA-F881-3C57-C1B1-302F794C1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70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649" r:id="rId16"/>
    <p:sldLayoutId id="2147483664" r:id="rId17"/>
    <p:sldLayoutId id="2147483679" r:id="rId18"/>
    <p:sldLayoutId id="214748365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gy22I_aPsmc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morethanturquoise.com/2013/09/25/i-want-to-put-on-my-my-my-my-my-boogie-shoe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-of-excited-person-with-hands-up-sitting-on-a-blue-sofa-while-using-a-laptop-3770000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t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zF2nVqt4NCA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625E39-C4C8-4DB4-9A7B-CE43B85832D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362200" y="1527175"/>
            <a:ext cx="9829800" cy="2387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7200" dirty="0">
                <a:solidFill>
                  <a:srgbClr val="0B3279"/>
                </a:solidFill>
                <a:latin typeface="Red Hat Display" panose="02010503040201060303" pitchFamily="2" charset="0"/>
              </a:rPr>
              <a:t>Introducing</a:t>
            </a:r>
            <a:br>
              <a:rPr lang="en-US" sz="7200" dirty="0">
                <a:solidFill>
                  <a:srgbClr val="0B3279"/>
                </a:solidFill>
                <a:latin typeface="Red Hat Display" panose="02010503040201060303" pitchFamily="2" charset="0"/>
              </a:rPr>
            </a:br>
            <a:r>
              <a:rPr lang="en-US" sz="7200" dirty="0" err="1">
                <a:solidFill>
                  <a:srgbClr val="0B3279"/>
                </a:solidFill>
                <a:latin typeface="Red Hat Display" panose="02010503040201060303" pitchFamily="2" charset="0"/>
              </a:rPr>
              <a:t>MoxiWorks</a:t>
            </a:r>
            <a:r>
              <a:rPr lang="en-US" sz="7200" dirty="0">
                <a:solidFill>
                  <a:srgbClr val="0B3279"/>
                </a:solidFill>
                <a:latin typeface="Red Hat Display" panose="02010503040201060303" pitchFamily="2" charset="0"/>
              </a:rPr>
              <a:t> </a:t>
            </a:r>
            <a:br>
              <a:rPr lang="en-US" sz="7200" dirty="0">
                <a:solidFill>
                  <a:srgbClr val="0B3279"/>
                </a:solidFill>
                <a:latin typeface="Red Hat Display" panose="02010503040201060303" pitchFamily="2" charset="0"/>
              </a:rPr>
            </a:br>
            <a:r>
              <a:rPr lang="en-US" sz="7200" dirty="0">
                <a:solidFill>
                  <a:srgbClr val="0B3279"/>
                </a:solidFill>
                <a:latin typeface="Red Hat Display" panose="02010503040201060303" pitchFamily="2" charset="0"/>
              </a:rPr>
              <a:t>Productivity Pack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1707A3-DDE1-4D69-9FCE-87BBDDC4316E}"/>
              </a:ext>
            </a:extLst>
          </p:cNvPr>
          <p:cNvSpPr txBox="1"/>
          <p:nvPr/>
        </p:nvSpPr>
        <p:spPr>
          <a:xfrm>
            <a:off x="496943" y="4803004"/>
            <a:ext cx="1815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Red Hat Display" panose="02010503040201060303" pitchFamily="2" charset="0"/>
              </a:rPr>
              <a:t>Corner </a:t>
            </a:r>
          </a:p>
          <a:p>
            <a:r>
              <a:rPr lang="en-US" sz="3000" b="1" dirty="0">
                <a:solidFill>
                  <a:schemeClr val="bg1"/>
                </a:solidFill>
                <a:latin typeface="Red Hat Display" panose="02010503040201060303" pitchFamily="2" charset="0"/>
              </a:rPr>
              <a:t>Your </a:t>
            </a:r>
          </a:p>
          <a:p>
            <a:r>
              <a:rPr lang="en-US" sz="3000" b="1" dirty="0">
                <a:solidFill>
                  <a:schemeClr val="bg1"/>
                </a:solidFill>
                <a:latin typeface="Red Hat Display" panose="02010503040201060303" pitchFamily="2" charset="0"/>
              </a:rPr>
              <a:t>Market</a:t>
            </a:r>
          </a:p>
        </p:txBody>
      </p:sp>
    </p:spTree>
    <p:extLst>
      <p:ext uri="{BB962C8B-B14F-4D97-AF65-F5344CB8AC3E}">
        <p14:creationId xmlns:p14="http://schemas.microsoft.com/office/powerpoint/2010/main" val="31971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41526B-188E-4756-AE93-36D9687CE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4" t="32552" r="38031" b="1262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20A093-8235-4A55-9952-016790D7A82F}"/>
              </a:ext>
            </a:extLst>
          </p:cNvPr>
          <p:cNvSpPr/>
          <p:nvPr/>
        </p:nvSpPr>
        <p:spPr>
          <a:xfrm>
            <a:off x="6912547" y="0"/>
            <a:ext cx="5279454" cy="4955458"/>
          </a:xfrm>
          <a:prstGeom prst="rect">
            <a:avLst/>
          </a:prstGeom>
          <a:solidFill>
            <a:srgbClr val="FF9015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Driving Your </a:t>
            </a: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Business Online</a:t>
            </a:r>
          </a:p>
        </p:txBody>
      </p:sp>
    </p:spTree>
    <p:extLst>
      <p:ext uri="{BB962C8B-B14F-4D97-AF65-F5344CB8AC3E}">
        <p14:creationId xmlns:p14="http://schemas.microsoft.com/office/powerpoint/2010/main" val="220082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oxiWebsites">
            <a:hlinkClick r:id="" action="ppaction://media"/>
            <a:extLst>
              <a:ext uri="{FF2B5EF4-FFF2-40B4-BE49-F238E27FC236}">
                <a16:creationId xmlns:a16="http://schemas.microsoft.com/office/drawing/2014/main" id="{F719D2A2-C8B9-4EE9-9FD4-C4EEFB5E53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0298" y="346528"/>
            <a:ext cx="10911404" cy="616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3C46C-D0B0-46F8-BA11-1100C95F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Website In Just a Few Clicks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92E1EE-5705-4BD9-9D56-415E6ABB6D90}"/>
              </a:ext>
            </a:extLst>
          </p:cNvPr>
          <p:cNvSpPr txBox="1"/>
          <p:nvPr/>
        </p:nvSpPr>
        <p:spPr>
          <a:xfrm>
            <a:off x="1066076" y="1802064"/>
            <a:ext cx="6096000" cy="4437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buClr>
                <a:srgbClr val="3EB3E6"/>
              </a:buClr>
              <a:buFont typeface="Arial" panose="020B0604020202020204" pitchFamily="34" charset="0"/>
              <a:buChar char="•"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Lead capture</a:t>
            </a:r>
          </a:p>
          <a:p>
            <a:pPr marL="285750" indent="-285750">
              <a:spcBef>
                <a:spcPts val="1000"/>
              </a:spcBef>
              <a:buClr>
                <a:srgbClr val="3EB3E6"/>
              </a:buClr>
              <a:buFont typeface="Arial" panose="020B0604020202020204" pitchFamily="34" charset="0"/>
              <a:buChar char="•"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Integrated IDX search</a:t>
            </a:r>
          </a:p>
          <a:p>
            <a:pPr marL="285750" indent="-285750">
              <a:spcBef>
                <a:spcPts val="1000"/>
              </a:spcBef>
              <a:buClr>
                <a:srgbClr val="3EB3E6"/>
              </a:buClr>
              <a:buFont typeface="Arial" panose="020B0604020202020204" pitchFamily="34" charset="0"/>
              <a:buChar char="•"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Simple &amp; easy-to-use</a:t>
            </a:r>
          </a:p>
          <a:p>
            <a:pPr marL="285750" indent="-285750">
              <a:spcBef>
                <a:spcPts val="1000"/>
              </a:spcBef>
              <a:buClr>
                <a:srgbClr val="3EB3E6"/>
              </a:buClr>
              <a:buFont typeface="Arial" panose="020B0604020202020204" pitchFamily="34" charset="0"/>
              <a:buChar char="•"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Intelligent web analytics</a:t>
            </a:r>
          </a:p>
          <a:p>
            <a:pPr marL="285750" indent="-285750">
              <a:spcBef>
                <a:spcPts val="1000"/>
              </a:spcBef>
              <a:buClr>
                <a:srgbClr val="3EB3E6"/>
              </a:buClr>
              <a:buFont typeface="Arial" panose="020B0604020202020204" pitchFamily="34" charset="0"/>
              <a:buChar char="•"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Branded</a:t>
            </a:r>
          </a:p>
          <a:p>
            <a:pPr marL="285750" indent="-285750">
              <a:spcBef>
                <a:spcPts val="1000"/>
              </a:spcBef>
              <a:buClr>
                <a:srgbClr val="3EB3E6"/>
              </a:buClr>
              <a:buFont typeface="Arial" panose="020B0604020202020204" pitchFamily="34" charset="0"/>
              <a:buChar char="•"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Responsive</a:t>
            </a:r>
          </a:p>
          <a:p>
            <a:pPr marL="285750" indent="-285750">
              <a:spcBef>
                <a:spcPts val="1000"/>
              </a:spcBef>
              <a:buClr>
                <a:srgbClr val="3EB3E6"/>
              </a:buClr>
              <a:buFont typeface="Arial" panose="020B0604020202020204" pitchFamily="34" charset="0"/>
              <a:buChar char="•"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Customizable</a:t>
            </a:r>
          </a:p>
          <a:p>
            <a:pPr marL="285750" indent="-285750">
              <a:spcBef>
                <a:spcPts val="1000"/>
              </a:spcBef>
              <a:buClr>
                <a:srgbClr val="3EB3E6"/>
              </a:buClr>
              <a:buFont typeface="Arial" panose="020B0604020202020204" pitchFamily="34" charset="0"/>
              <a:buChar char="•"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Blog-friendly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38D28D-1340-424F-B261-6D2FC631A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90" t="30721" r="46905" b="21905"/>
          <a:stretch/>
        </p:blipFill>
        <p:spPr>
          <a:xfrm>
            <a:off x="6734629" y="1990750"/>
            <a:ext cx="4557486" cy="380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65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BB5FC-E267-47CF-BB98-9960B4866CB3}"/>
              </a:ext>
            </a:extLst>
          </p:cNvPr>
          <p:cNvSpPr txBox="1">
            <a:spLocks/>
          </p:cNvSpPr>
          <p:nvPr/>
        </p:nvSpPr>
        <p:spPr>
          <a:xfrm>
            <a:off x="353423" y="343123"/>
            <a:ext cx="10828383" cy="6298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2984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Lato Regular"/>
                <a:ea typeface="Lato Regular"/>
                <a:cs typeface="Lato Regular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Red Hat Display" panose="02010503040201060303" pitchFamily="50" charset="0"/>
                <a:ea typeface="Lato Regular"/>
                <a:cs typeface="Lato Regular"/>
              </a:rPr>
              <a:t>What to expect once you have access to </a:t>
            </a:r>
            <a:r>
              <a:rPr lang="en-US" sz="4000" dirty="0" err="1">
                <a:solidFill>
                  <a:schemeClr val="bg1"/>
                </a:solidFill>
                <a:latin typeface="Red Hat Display" panose="02010503040201060303" pitchFamily="50" charset="0"/>
                <a:ea typeface="Lato Regular"/>
                <a:cs typeface="Lato Regular"/>
              </a:rPr>
              <a:t>MoxiWebsites</a:t>
            </a:r>
            <a:r>
              <a:rPr lang="en-US" sz="4000" dirty="0">
                <a:latin typeface="Red Hat Display" panose="02010503040201060303" pitchFamily="50" charset="0"/>
                <a:ea typeface="Lato Light" panose="020F0502020204030203" pitchFamily="34" charset="0"/>
                <a:cs typeface="Lato Light" panose="020F0502020204030203" pitchFamily="34" charset="0"/>
              </a:rPr>
              <a:t>  </a:t>
            </a:r>
            <a:endParaRPr lang="en-US" sz="4000" dirty="0">
              <a:solidFill>
                <a:schemeClr val="bg1"/>
              </a:solidFill>
              <a:latin typeface="Red Hat Display" panose="02010503040201060303" pitchFamily="50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07A40-C250-4D84-99D4-A8B508089126}"/>
              </a:ext>
            </a:extLst>
          </p:cNvPr>
          <p:cNvSpPr txBox="1"/>
          <p:nvPr/>
        </p:nvSpPr>
        <p:spPr>
          <a:xfrm>
            <a:off x="524862" y="1472473"/>
            <a:ext cx="11142276" cy="39908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5895" lvl="1">
              <a:spcBef>
                <a:spcPts val="400"/>
              </a:spcBef>
              <a:spcAft>
                <a:spcPts val="600"/>
              </a:spcAft>
              <a:buSzPct val="100000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Websites are provisioned using default domain structures approved by FSR-ERA for agent sites.</a:t>
            </a:r>
          </a:p>
          <a:p>
            <a:pPr marL="175895" lvl="1">
              <a:spcBef>
                <a:spcPts val="400"/>
              </a:spcBef>
              <a:buSzPct val="100000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provisioning, you will have a stock website with FSR-ERA-provided branding, including:</a:t>
            </a:r>
          </a:p>
          <a:p>
            <a:pPr marL="858520" lvl="2" indent="-345440">
              <a:spcBef>
                <a:spcPts val="4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populated from profile information</a:t>
            </a:r>
          </a:p>
          <a:p>
            <a:pPr marL="858520" lvl="2" indent="-345440">
              <a:spcBef>
                <a:spcPts val="4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forms</a:t>
            </a:r>
          </a:p>
          <a:p>
            <a:pPr marL="858520" lvl="2" indent="-345440">
              <a:spcBef>
                <a:spcPts val="4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Listing details</a:t>
            </a:r>
          </a:p>
          <a:p>
            <a:pPr marL="858520" lvl="2" indent="-345440">
              <a:spcBef>
                <a:spcPts val="4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Neighborhood news</a:t>
            </a:r>
          </a:p>
          <a:p>
            <a:pPr marL="858520" lvl="2" indent="-345440">
              <a:spcBef>
                <a:spcPts val="4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 creation for clients </a:t>
            </a:r>
          </a:p>
          <a:p>
            <a:pPr marL="858520" lvl="2" indent="-345440">
              <a:spcBef>
                <a:spcPts val="400"/>
              </a:spcBef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IDX search functionality</a:t>
            </a:r>
          </a:p>
          <a:p>
            <a:pPr marL="172720" lvl="1">
              <a:spcBef>
                <a:spcPts val="400"/>
              </a:spcBef>
              <a:spcAft>
                <a:spcPts val="600"/>
              </a:spcAft>
              <a:buSzPct val="100000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Custom page options </a:t>
            </a:r>
          </a:p>
          <a:p>
            <a:pPr marL="172720" lvl="1">
              <a:spcBef>
                <a:spcPts val="400"/>
              </a:spcBef>
              <a:spcAft>
                <a:spcPts val="600"/>
              </a:spcAft>
              <a:buSzPct val="100000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Testimonials and More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50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2C6B91-79F2-4505-B378-C671927A4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59415"/>
            <a:ext cx="9144000" cy="2387600"/>
          </a:xfrm>
        </p:spPr>
        <p:txBody>
          <a:bodyPr/>
          <a:lstStyle/>
          <a:p>
            <a:r>
              <a:rPr lang="en-US" dirty="0"/>
              <a:t>MOXI WORKS LAUNCH DATE is September 12, 2022!!!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2BE9B-AF23-3318-C336-845B13831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38687" y="3428999"/>
            <a:ext cx="3212133" cy="338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99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B9CDB6C-0387-364C-97B8-2B3CB814A024}"/>
              </a:ext>
            </a:extLst>
          </p:cNvPr>
          <p:cNvSpPr/>
          <p:nvPr/>
        </p:nvSpPr>
        <p:spPr>
          <a:xfrm>
            <a:off x="462845" y="1569155"/>
            <a:ext cx="10808129" cy="440267"/>
          </a:xfrm>
          <a:prstGeom prst="rect">
            <a:avLst/>
          </a:prstGeom>
          <a:solidFill>
            <a:srgbClr val="595A59">
              <a:alpha val="1096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Arrow: Chevron 18">
            <a:extLst>
              <a:ext uri="{FF2B5EF4-FFF2-40B4-BE49-F238E27FC236}">
                <a16:creationId xmlns:a16="http://schemas.microsoft.com/office/drawing/2014/main" id="{607ADD69-FD57-3E44-911D-D001DFECFA1B}"/>
              </a:ext>
            </a:extLst>
          </p:cNvPr>
          <p:cNvSpPr/>
          <p:nvPr/>
        </p:nvSpPr>
        <p:spPr>
          <a:xfrm>
            <a:off x="2517422" y="1044221"/>
            <a:ext cx="2483556" cy="1490134"/>
          </a:xfrm>
          <a:prstGeom prst="chevron">
            <a:avLst/>
          </a:prstGeom>
          <a:solidFill>
            <a:srgbClr val="0B3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Arrow: Chevron 20">
            <a:extLst>
              <a:ext uri="{FF2B5EF4-FFF2-40B4-BE49-F238E27FC236}">
                <a16:creationId xmlns:a16="http://schemas.microsoft.com/office/drawing/2014/main" id="{857C1471-0B97-7249-B7F3-5CB5F55C02D3}"/>
              </a:ext>
            </a:extLst>
          </p:cNvPr>
          <p:cNvSpPr/>
          <p:nvPr/>
        </p:nvSpPr>
        <p:spPr>
          <a:xfrm>
            <a:off x="5794022" y="1044221"/>
            <a:ext cx="2483556" cy="1490134"/>
          </a:xfrm>
          <a:prstGeom prst="chevron">
            <a:avLst/>
          </a:prstGeom>
          <a:solidFill>
            <a:srgbClr val="DA1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Arrow: Chevron 21">
            <a:extLst>
              <a:ext uri="{FF2B5EF4-FFF2-40B4-BE49-F238E27FC236}">
                <a16:creationId xmlns:a16="http://schemas.microsoft.com/office/drawing/2014/main" id="{F8A341AB-2DAF-0748-8867-473DB5E4BD17}"/>
              </a:ext>
            </a:extLst>
          </p:cNvPr>
          <p:cNvSpPr/>
          <p:nvPr/>
        </p:nvSpPr>
        <p:spPr>
          <a:xfrm>
            <a:off x="9070622" y="1044221"/>
            <a:ext cx="2483556" cy="1490134"/>
          </a:xfrm>
          <a:prstGeom prst="chevron">
            <a:avLst/>
          </a:prstGeom>
          <a:solidFill>
            <a:srgbClr val="3E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5CC676-0765-C74D-B68A-1CFB78FA186E}"/>
              </a:ext>
            </a:extLst>
          </p:cNvPr>
          <p:cNvSpPr txBox="1"/>
          <p:nvPr/>
        </p:nvSpPr>
        <p:spPr>
          <a:xfrm>
            <a:off x="588126" y="1584744"/>
            <a:ext cx="2065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068A00-0049-3B4E-AC00-6D8CCD877B8B}"/>
              </a:ext>
            </a:extLst>
          </p:cNvPr>
          <p:cNvSpPr txBox="1"/>
          <p:nvPr/>
        </p:nvSpPr>
        <p:spPr>
          <a:xfrm>
            <a:off x="3220153" y="1569154"/>
            <a:ext cx="137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PRE-LAUNCH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CDF63D-0588-4448-A198-16A04EF57744}"/>
              </a:ext>
            </a:extLst>
          </p:cNvPr>
          <p:cNvSpPr txBox="1"/>
          <p:nvPr/>
        </p:nvSpPr>
        <p:spPr>
          <a:xfrm>
            <a:off x="6510864" y="1481511"/>
            <a:ext cx="137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41732D7-3C9D-9F48-AC7C-BED2A8FA238C}"/>
              </a:ext>
            </a:extLst>
          </p:cNvPr>
          <p:cNvSpPr txBox="1"/>
          <p:nvPr/>
        </p:nvSpPr>
        <p:spPr>
          <a:xfrm>
            <a:off x="9708445" y="1483111"/>
            <a:ext cx="1631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POST-LAUNCH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946F0E-0849-BF49-BD9B-63982B24E00F}"/>
              </a:ext>
            </a:extLst>
          </p:cNvPr>
          <p:cNvSpPr txBox="1"/>
          <p:nvPr/>
        </p:nvSpPr>
        <p:spPr>
          <a:xfrm>
            <a:off x="3163710" y="1810223"/>
            <a:ext cx="137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6+ Weeks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93AC37-0A0F-7E4F-98DB-3D2733806ED0}"/>
              </a:ext>
            </a:extLst>
          </p:cNvPr>
          <p:cNvSpPr txBox="1"/>
          <p:nvPr/>
        </p:nvSpPr>
        <p:spPr>
          <a:xfrm>
            <a:off x="6623754" y="3326271"/>
            <a:ext cx="137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3-4 Weeks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2C567D-9C76-184A-A3FA-E0665AAA276D}"/>
              </a:ext>
            </a:extLst>
          </p:cNvPr>
          <p:cNvSpPr txBox="1"/>
          <p:nvPr/>
        </p:nvSpPr>
        <p:spPr>
          <a:xfrm>
            <a:off x="6445953" y="1759423"/>
            <a:ext cx="137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Weeks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65EAB15-4FE7-5F43-B09B-1BE0630D6CCE}"/>
              </a:ext>
            </a:extLst>
          </p:cNvPr>
          <p:cNvSpPr txBox="1"/>
          <p:nvPr/>
        </p:nvSpPr>
        <p:spPr>
          <a:xfrm>
            <a:off x="9668934" y="1730534"/>
            <a:ext cx="137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5E6D7A-EE70-5147-B4EA-64D1C8663359}"/>
              </a:ext>
            </a:extLst>
          </p:cNvPr>
          <p:cNvSpPr txBox="1"/>
          <p:nvPr/>
        </p:nvSpPr>
        <p:spPr>
          <a:xfrm>
            <a:off x="1650431" y="155886"/>
            <a:ext cx="447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SERVICE REALTY ERA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A6CDE6-684F-004F-8DA8-466B660E46FD}"/>
              </a:ext>
            </a:extLst>
          </p:cNvPr>
          <p:cNvSpPr txBox="1"/>
          <p:nvPr/>
        </p:nvSpPr>
        <p:spPr>
          <a:xfrm>
            <a:off x="6093226" y="155886"/>
            <a:ext cx="447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LAUNCHING SEPTEMBER 12th</a:t>
            </a:r>
          </a:p>
        </p:txBody>
      </p:sp>
      <p:graphicFrame>
        <p:nvGraphicFramePr>
          <p:cNvPr id="47" name="Table 34">
            <a:extLst>
              <a:ext uri="{FF2B5EF4-FFF2-40B4-BE49-F238E27FC236}">
                <a16:creationId xmlns:a16="http://schemas.microsoft.com/office/drawing/2014/main" id="{8AB3C222-362E-4544-879D-8115322A3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374724"/>
              </p:ext>
            </p:extLst>
          </p:nvPr>
        </p:nvGraphicFramePr>
        <p:xfrm>
          <a:off x="462845" y="2741785"/>
          <a:ext cx="10927644" cy="3500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617">
                  <a:extLst>
                    <a:ext uri="{9D8B030D-6E8A-4147-A177-3AD203B41FA5}">
                      <a16:colId xmlns:a16="http://schemas.microsoft.com/office/drawing/2014/main" val="3097765759"/>
                    </a:ext>
                  </a:extLst>
                </a:gridCol>
                <a:gridCol w="3118274">
                  <a:extLst>
                    <a:ext uri="{9D8B030D-6E8A-4147-A177-3AD203B41FA5}">
                      <a16:colId xmlns:a16="http://schemas.microsoft.com/office/drawing/2014/main" val="2445891555"/>
                    </a:ext>
                  </a:extLst>
                </a:gridCol>
                <a:gridCol w="3175841">
                  <a:extLst>
                    <a:ext uri="{9D8B030D-6E8A-4147-A177-3AD203B41FA5}">
                      <a16:colId xmlns:a16="http://schemas.microsoft.com/office/drawing/2014/main" val="2163941256"/>
                    </a:ext>
                  </a:extLst>
                </a:gridCol>
                <a:gridCol w="2731912">
                  <a:extLst>
                    <a:ext uri="{9D8B030D-6E8A-4147-A177-3AD203B41FA5}">
                      <a16:colId xmlns:a16="http://schemas.microsoft.com/office/drawing/2014/main" val="611436131"/>
                    </a:ext>
                  </a:extLst>
                </a:gridCol>
              </a:tblGrid>
              <a:tr h="17501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331086"/>
                  </a:ext>
                </a:extLst>
              </a:tr>
              <a:tr h="17501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921646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5D62F1BA-05FA-C04E-A56B-A4DB0EA33C3E}"/>
              </a:ext>
            </a:extLst>
          </p:cNvPr>
          <p:cNvSpPr txBox="1"/>
          <p:nvPr/>
        </p:nvSpPr>
        <p:spPr>
          <a:xfrm>
            <a:off x="561077" y="387631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E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ECABA-F883-9E4A-A3B3-5101D1B8C78A}"/>
              </a:ext>
            </a:extLst>
          </p:cNvPr>
          <p:cNvSpPr txBox="1"/>
          <p:nvPr/>
        </p:nvSpPr>
        <p:spPr>
          <a:xfrm>
            <a:off x="561077" y="561412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B3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ACTIVITIES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F4D43C-4860-F64A-8D74-1362AC5E7EA4}"/>
              </a:ext>
            </a:extLst>
          </p:cNvPr>
          <p:cNvSpPr txBox="1"/>
          <p:nvPr/>
        </p:nvSpPr>
        <p:spPr>
          <a:xfrm>
            <a:off x="2495883" y="3438132"/>
            <a:ext cx="272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Prepared!</a:t>
            </a:r>
          </a:p>
        </p:txBody>
      </p:sp>
      <p:pic>
        <p:nvPicPr>
          <p:cNvPr id="51" name="Graphic 50" descr="Target with solid fill">
            <a:extLst>
              <a:ext uri="{FF2B5EF4-FFF2-40B4-BE49-F238E27FC236}">
                <a16:creationId xmlns:a16="http://schemas.microsoft.com/office/drawing/2014/main" id="{6EC25980-0F3E-1D4E-AB58-5683B63CB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3977" y="2961919"/>
            <a:ext cx="914400" cy="914400"/>
          </a:xfrm>
          <a:prstGeom prst="rect">
            <a:avLst/>
          </a:prstGeom>
        </p:spPr>
      </p:pic>
      <p:pic>
        <p:nvPicPr>
          <p:cNvPr id="52" name="Graphic 51" descr="Checklist with solid fill">
            <a:extLst>
              <a:ext uri="{FF2B5EF4-FFF2-40B4-BE49-F238E27FC236}">
                <a16:creationId xmlns:a16="http://schemas.microsoft.com/office/drawing/2014/main" id="{87D5FD19-6974-7F41-B61B-75F0B0D4F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3977" y="4612254"/>
            <a:ext cx="914400" cy="9144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4453B41-D6E7-534A-BD49-2307D12B9EC5}"/>
              </a:ext>
            </a:extLst>
          </p:cNvPr>
          <p:cNvSpPr txBox="1"/>
          <p:nvPr/>
        </p:nvSpPr>
        <p:spPr>
          <a:xfrm>
            <a:off x="5516825" y="3438132"/>
            <a:ext cx="259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Excited!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D8F24F-AAD7-2740-8B72-E2071F465B71}"/>
              </a:ext>
            </a:extLst>
          </p:cNvPr>
          <p:cNvSpPr txBox="1"/>
          <p:nvPr/>
        </p:nvSpPr>
        <p:spPr>
          <a:xfrm>
            <a:off x="8665662" y="3438132"/>
            <a:ext cx="259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it Going!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2CF0E7-7096-324E-8DA0-144CFA93E588}"/>
              </a:ext>
            </a:extLst>
          </p:cNvPr>
          <p:cNvSpPr txBox="1"/>
          <p:nvPr/>
        </p:nvSpPr>
        <p:spPr>
          <a:xfrm>
            <a:off x="2306584" y="4555015"/>
            <a:ext cx="2905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Up by August 30</a:t>
            </a:r>
            <a:r>
              <a:rPr lang="en-US" sz="1400" baseline="300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all communications, which will outline next steps and any action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about the product suite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7AFA7AD-AA0C-3A40-AB3D-D89530019CD7}"/>
              </a:ext>
            </a:extLst>
          </p:cNvPr>
          <p:cNvSpPr txBox="1"/>
          <p:nvPr/>
        </p:nvSpPr>
        <p:spPr>
          <a:xfrm>
            <a:off x="5372346" y="4555015"/>
            <a:ext cx="31369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access to 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all communications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using </a:t>
            </a:r>
            <a:r>
              <a:rPr lang="en-US" sz="1400" dirty="0" err="1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MoxiEngage</a:t>
            </a:r>
            <a:r>
              <a:rPr lang="en-US" sz="14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September 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using </a:t>
            </a:r>
            <a:r>
              <a:rPr lang="en-US" sz="1400" dirty="0" err="1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MoxiWebsites</a:t>
            </a:r>
            <a:r>
              <a:rPr lang="en-US" sz="14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12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B1DBAE8-90A1-8047-898D-68B55040E542}"/>
              </a:ext>
            </a:extLst>
          </p:cNvPr>
          <p:cNvSpPr txBox="1"/>
          <p:nvPr/>
        </p:nvSpPr>
        <p:spPr>
          <a:xfrm>
            <a:off x="8485257" y="4598351"/>
            <a:ext cx="2905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advantage of self-paced learning and on-demand content via ERA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your success stories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if you need help!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AC793DD-5176-D94E-87DF-562AD8180E7F}"/>
              </a:ext>
            </a:extLst>
          </p:cNvPr>
          <p:cNvSpPr txBox="1"/>
          <p:nvPr/>
        </p:nvSpPr>
        <p:spPr>
          <a:xfrm>
            <a:off x="232515" y="6478440"/>
            <a:ext cx="3229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DA1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64131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FF994-2093-49E1-B881-1B05DB09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340" y="894859"/>
            <a:ext cx="9118715" cy="717859"/>
          </a:xfrm>
        </p:spPr>
        <p:txBody>
          <a:bodyPr>
            <a:normAutofit/>
          </a:bodyPr>
          <a:lstStyle/>
          <a:p>
            <a:r>
              <a:rPr lang="en-US" dirty="0"/>
              <a:t>Product Launches and Training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AB4E2E6-A616-46A3-AAF1-2C674D90A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463299"/>
              </p:ext>
            </p:extLst>
          </p:nvPr>
        </p:nvGraphicFramePr>
        <p:xfrm>
          <a:off x="1136720" y="2012437"/>
          <a:ext cx="10181768" cy="3232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0884">
                  <a:extLst>
                    <a:ext uri="{9D8B030D-6E8A-4147-A177-3AD203B41FA5}">
                      <a16:colId xmlns:a16="http://schemas.microsoft.com/office/drawing/2014/main" val="3060471245"/>
                    </a:ext>
                  </a:extLst>
                </a:gridCol>
                <a:gridCol w="5090884">
                  <a:extLst>
                    <a:ext uri="{9D8B030D-6E8A-4147-A177-3AD203B41FA5}">
                      <a16:colId xmlns:a16="http://schemas.microsoft.com/office/drawing/2014/main" val="2179109637"/>
                    </a:ext>
                  </a:extLst>
                </a:gridCol>
              </a:tblGrid>
              <a:tr h="461835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</a:p>
                  </a:txBody>
                  <a:tcPr>
                    <a:solidFill>
                      <a:srgbClr val="DA1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</a:t>
                      </a:r>
                    </a:p>
                  </a:txBody>
                  <a:tcPr>
                    <a:solidFill>
                      <a:srgbClr val="DA1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427042"/>
                  </a:ext>
                </a:extLst>
              </a:tr>
              <a:tr h="461835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August 30,2022</a:t>
                      </a:r>
                    </a:p>
                  </a:txBody>
                  <a:tcPr>
                    <a:solidFill>
                      <a:srgbClr val="FADE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MOXI ENGAGE &amp; WEBSITE Sign Up Deadline</a:t>
                      </a:r>
                    </a:p>
                  </a:txBody>
                  <a:tcPr>
                    <a:solidFill>
                      <a:srgbClr val="FAD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266362"/>
                  </a:ext>
                </a:extLst>
              </a:tr>
              <a:tr h="461835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12, 2022</a:t>
                      </a:r>
                    </a:p>
                  </a:txBody>
                  <a:tcPr>
                    <a:solidFill>
                      <a:srgbClr val="FADE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MOXI WORKS Launch </a:t>
                      </a:r>
                    </a:p>
                  </a:txBody>
                  <a:tcPr>
                    <a:solidFill>
                      <a:srgbClr val="FAD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872546"/>
                  </a:ext>
                </a:extLst>
              </a:tr>
              <a:tr h="461835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of September 12, 2022</a:t>
                      </a:r>
                    </a:p>
                  </a:txBody>
                  <a:tcPr>
                    <a:solidFill>
                      <a:srgbClr val="FADE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MOXI WORKS Training become available</a:t>
                      </a:r>
                    </a:p>
                  </a:txBody>
                  <a:tcPr>
                    <a:solidFill>
                      <a:srgbClr val="FAD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757539"/>
                  </a:ext>
                </a:extLst>
              </a:tr>
              <a:tr h="461835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October 10,2022</a:t>
                      </a:r>
                    </a:p>
                  </a:txBody>
                  <a:tcPr>
                    <a:solidFill>
                      <a:srgbClr val="FADE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Provision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MoxiEngage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Data Migration Tool</a:t>
                      </a:r>
                    </a:p>
                  </a:txBody>
                  <a:tcPr>
                    <a:solidFill>
                      <a:srgbClr val="FAD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971465"/>
                  </a:ext>
                </a:extLst>
              </a:tr>
              <a:tr h="461835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of September 12, 2022</a:t>
                      </a:r>
                    </a:p>
                  </a:txBody>
                  <a:tcPr>
                    <a:solidFill>
                      <a:srgbClr val="FADE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MoxiWebsites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Training</a:t>
                      </a:r>
                    </a:p>
                  </a:txBody>
                  <a:tcPr>
                    <a:solidFill>
                      <a:srgbClr val="FAD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322294"/>
                  </a:ext>
                </a:extLst>
              </a:tr>
              <a:tr h="461835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9, 2022</a:t>
                      </a:r>
                    </a:p>
                  </a:txBody>
                  <a:tcPr>
                    <a:solidFill>
                      <a:srgbClr val="FADE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Zap becomes read-only</a:t>
                      </a:r>
                    </a:p>
                  </a:txBody>
                  <a:tcPr>
                    <a:solidFill>
                      <a:srgbClr val="FAD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41835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A0AE247-12E8-0C31-3CB6-52547CF388B1}"/>
              </a:ext>
            </a:extLst>
          </p:cNvPr>
          <p:cNvSpPr txBox="1"/>
          <p:nvPr/>
        </p:nvSpPr>
        <p:spPr>
          <a:xfrm>
            <a:off x="1529862" y="5187462"/>
            <a:ext cx="8860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Agent Training Session registrations will be available on the ERA University through Leverage</a:t>
            </a:r>
          </a:p>
        </p:txBody>
      </p:sp>
    </p:spTree>
    <p:extLst>
      <p:ext uri="{BB962C8B-B14F-4D97-AF65-F5344CB8AC3E}">
        <p14:creationId xmlns:p14="http://schemas.microsoft.com/office/powerpoint/2010/main" val="484141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3C46C-D0B0-46F8-BA11-1100C95F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Opportunities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6F186C-322D-3048-84C1-F27FC6707C72}"/>
              </a:ext>
            </a:extLst>
          </p:cNvPr>
          <p:cNvGrpSpPr/>
          <p:nvPr/>
        </p:nvGrpSpPr>
        <p:grpSpPr>
          <a:xfrm>
            <a:off x="1916275" y="2624052"/>
            <a:ext cx="2964903" cy="2476500"/>
            <a:chOff x="1263450" y="2349500"/>
            <a:chExt cx="2678639" cy="2635915"/>
          </a:xfrm>
        </p:grpSpPr>
        <p:sp>
          <p:nvSpPr>
            <p:cNvPr id="15" name="Rectangle: Single Corner Rounded 3">
              <a:extLst>
                <a:ext uri="{FF2B5EF4-FFF2-40B4-BE49-F238E27FC236}">
                  <a16:creationId xmlns:a16="http://schemas.microsoft.com/office/drawing/2014/main" id="{165DB463-7F45-3248-8B08-8C2B364011F5}"/>
                </a:ext>
              </a:extLst>
            </p:cNvPr>
            <p:cNvSpPr/>
            <p:nvPr/>
          </p:nvSpPr>
          <p:spPr>
            <a:xfrm rot="10800000" flipH="1">
              <a:off x="1270061" y="2349500"/>
              <a:ext cx="2661860" cy="2635915"/>
            </a:xfrm>
            <a:prstGeom prst="round1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E9EE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Display" panose="02010503040201060303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C7F8A4A-B9A9-DA40-8F38-41A056A16A65}"/>
                </a:ext>
              </a:extLst>
            </p:cNvPr>
            <p:cNvSpPr/>
            <p:nvPr/>
          </p:nvSpPr>
          <p:spPr>
            <a:xfrm>
              <a:off x="1263450" y="2349501"/>
              <a:ext cx="2678639" cy="96281"/>
            </a:xfrm>
            <a:prstGeom prst="rect">
              <a:avLst/>
            </a:prstGeom>
            <a:solidFill>
              <a:srgbClr val="3EB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Display" panose="02010503040201060303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91AC523-5C5D-6543-81F9-072B325EC5DD}"/>
              </a:ext>
            </a:extLst>
          </p:cNvPr>
          <p:cNvGrpSpPr/>
          <p:nvPr/>
        </p:nvGrpSpPr>
        <p:grpSpPr>
          <a:xfrm>
            <a:off x="6188551" y="2624052"/>
            <a:ext cx="2946340" cy="2476500"/>
            <a:chOff x="7985820" y="2349500"/>
            <a:chExt cx="2661869" cy="2635915"/>
          </a:xfrm>
        </p:grpSpPr>
        <p:sp>
          <p:nvSpPr>
            <p:cNvPr id="17" name="Rectangle: Single Corner Rounded 21">
              <a:extLst>
                <a:ext uri="{FF2B5EF4-FFF2-40B4-BE49-F238E27FC236}">
                  <a16:creationId xmlns:a16="http://schemas.microsoft.com/office/drawing/2014/main" id="{33C1F3C5-C523-4C4C-A478-EE4DAC8F589C}"/>
                </a:ext>
              </a:extLst>
            </p:cNvPr>
            <p:cNvSpPr/>
            <p:nvPr/>
          </p:nvSpPr>
          <p:spPr>
            <a:xfrm rot="10800000" flipH="1">
              <a:off x="7985820" y="2349500"/>
              <a:ext cx="2661860" cy="2635915"/>
            </a:xfrm>
            <a:prstGeom prst="round1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E9EE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Display" panose="02010503040201060303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6F40671-6ADD-FD42-A468-9800E255C404}"/>
                </a:ext>
              </a:extLst>
            </p:cNvPr>
            <p:cNvSpPr/>
            <p:nvPr/>
          </p:nvSpPr>
          <p:spPr>
            <a:xfrm>
              <a:off x="7985820" y="2357736"/>
              <a:ext cx="2661869" cy="96281"/>
            </a:xfrm>
            <a:prstGeom prst="rect">
              <a:avLst/>
            </a:prstGeom>
            <a:solidFill>
              <a:srgbClr val="DA1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Display" panose="02010503040201060303" pitchFamily="2" charset="0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830EAC2-C528-CB40-B62A-4A8E72435503}"/>
              </a:ext>
            </a:extLst>
          </p:cNvPr>
          <p:cNvSpPr txBox="1"/>
          <p:nvPr/>
        </p:nvSpPr>
        <p:spPr>
          <a:xfrm>
            <a:off x="2187692" y="2973817"/>
            <a:ext cx="23843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 Product training will be done virtually</a:t>
            </a:r>
          </a:p>
          <a:p>
            <a:endParaRPr lang="en-US" sz="1500" b="1" dirty="0">
              <a:solidFill>
                <a:srgbClr val="3434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FSR-ERA agents will also get in-person training.</a:t>
            </a:r>
          </a:p>
        </p:txBody>
      </p:sp>
      <p:pic>
        <p:nvPicPr>
          <p:cNvPr id="29" name="Graphic 28" descr="Teacher with solid fill">
            <a:extLst>
              <a:ext uri="{FF2B5EF4-FFF2-40B4-BE49-F238E27FC236}">
                <a16:creationId xmlns:a16="http://schemas.microsoft.com/office/drawing/2014/main" id="{29C60B4E-EA16-8F46-AAB2-7AEA22826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2244" y="41564"/>
            <a:ext cx="2587724" cy="258772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471860-7532-9A45-AED6-AAD6F2FC5D68}"/>
              </a:ext>
            </a:extLst>
          </p:cNvPr>
          <p:cNvSpPr txBox="1"/>
          <p:nvPr/>
        </p:nvSpPr>
        <p:spPr>
          <a:xfrm>
            <a:off x="1229775" y="5448938"/>
            <a:ext cx="8007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E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dates and times coming soon.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49F6B4-624C-C946-98A3-2CE880FC5267}"/>
              </a:ext>
            </a:extLst>
          </p:cNvPr>
          <p:cNvSpPr txBox="1"/>
          <p:nvPr/>
        </p:nvSpPr>
        <p:spPr>
          <a:xfrm>
            <a:off x="6467891" y="2963657"/>
            <a:ext cx="23418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additional training resources including Getting Started Guide and</a:t>
            </a:r>
            <a:br>
              <a:rPr lang="en-US" sz="1500" b="1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self-paced learning</a:t>
            </a:r>
            <a:br>
              <a:rPr lang="en-US" sz="1500" b="1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(more resources will</a:t>
            </a:r>
            <a:br>
              <a:rPr lang="en-US" sz="1500" b="1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added throughout) via ERA University.</a:t>
            </a:r>
          </a:p>
        </p:txBody>
      </p:sp>
    </p:spTree>
    <p:extLst>
      <p:ext uri="{BB962C8B-B14F-4D97-AF65-F5344CB8AC3E}">
        <p14:creationId xmlns:p14="http://schemas.microsoft.com/office/powerpoint/2010/main" val="2798371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3C46C-D0B0-46F8-BA11-1100C95F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ERA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E15D8-7549-4625-AEA2-C63AF63AA14F}"/>
              </a:ext>
            </a:extLst>
          </p:cNvPr>
          <p:cNvSpPr txBox="1"/>
          <p:nvPr/>
        </p:nvSpPr>
        <p:spPr>
          <a:xfrm>
            <a:off x="1045026" y="1483845"/>
            <a:ext cx="1043722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addition to virtual training opportunities, ERA University features a variety of training materials that can be found on </a:t>
            </a:r>
            <a:r>
              <a:rPr lang="en-US" sz="2000" b="1" dirty="0">
                <a:solidFill>
                  <a:srgbClr val="3E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 University &gt; Learning Library &gt; Search for </a:t>
            </a:r>
            <a:r>
              <a:rPr lang="en-US" sz="2000" b="1" dirty="0" err="1">
                <a:solidFill>
                  <a:srgbClr val="3E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Moxi</a:t>
            </a:r>
            <a:r>
              <a:rPr lang="en-US" sz="2000" b="1" dirty="0">
                <a:solidFill>
                  <a:srgbClr val="3E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“Search Here” bar.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include:</a:t>
            </a:r>
          </a:p>
          <a:p>
            <a:endParaRPr lang="en-US" sz="2000" dirty="0">
              <a:solidFill>
                <a:srgbClr val="3434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guides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self-paced eLearning courses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3B5E6C-FDE5-4727-92B7-F8FDEBC539D7}"/>
              </a:ext>
            </a:extLst>
          </p:cNvPr>
          <p:cNvSpPr txBox="1"/>
          <p:nvPr/>
        </p:nvSpPr>
        <p:spPr>
          <a:xfrm>
            <a:off x="627017" y="5512526"/>
            <a:ext cx="1067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3E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Jany Walsh is our </a:t>
            </a:r>
            <a:r>
              <a:rPr lang="en-US" b="1" dirty="0" err="1">
                <a:solidFill>
                  <a:srgbClr val="3E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MoxiWorks</a:t>
            </a:r>
            <a:r>
              <a:rPr lang="en-US" b="1" dirty="0">
                <a:solidFill>
                  <a:srgbClr val="3E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 Champion</a:t>
            </a:r>
            <a:r>
              <a:rPr lang="en-US" dirty="0">
                <a:solidFill>
                  <a:srgbClr val="3E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can help to answer any questions </a:t>
            </a:r>
          </a:p>
        </p:txBody>
      </p:sp>
    </p:spTree>
    <p:extLst>
      <p:ext uri="{BB962C8B-B14F-4D97-AF65-F5344CB8AC3E}">
        <p14:creationId xmlns:p14="http://schemas.microsoft.com/office/powerpoint/2010/main" val="94139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34D03-A0A9-419B-955D-CA569E5DC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 to Get Ready</a:t>
            </a:r>
          </a:p>
        </p:txBody>
      </p:sp>
      <p:pic>
        <p:nvPicPr>
          <p:cNvPr id="7" name="Graphic 6" descr="Checkbox Checked with solid fill">
            <a:extLst>
              <a:ext uri="{FF2B5EF4-FFF2-40B4-BE49-F238E27FC236}">
                <a16:creationId xmlns:a16="http://schemas.microsoft.com/office/drawing/2014/main" id="{BEFDC0B7-9190-41EB-A4B6-24F7740BE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881" y="1534911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C94243-8C28-4A4D-9C80-5AB49301D478}"/>
              </a:ext>
            </a:extLst>
          </p:cNvPr>
          <p:cNvSpPr txBox="1"/>
          <p:nvPr/>
        </p:nvSpPr>
        <p:spPr>
          <a:xfrm>
            <a:off x="1665889" y="1720068"/>
            <a:ext cx="8860221" cy="644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3815" lvl="0">
              <a:lnSpc>
                <a:spcPct val="103000"/>
              </a:lnSpc>
              <a:spcBef>
                <a:spcPts val="0"/>
              </a:spcBef>
              <a:spcAft>
                <a:spcPts val="5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Important: For MOXI Engage (CRM) and Website to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function, 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 must use the company- provided Office 365 email account.</a:t>
            </a:r>
            <a:endParaRPr lang="en-US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3F0D25-12CA-4CD7-8815-E553EFD6258F}"/>
              </a:ext>
            </a:extLst>
          </p:cNvPr>
          <p:cNvSpPr txBox="1"/>
          <p:nvPr/>
        </p:nvSpPr>
        <p:spPr>
          <a:xfrm>
            <a:off x="1704281" y="2884328"/>
            <a:ext cx="9376300" cy="3404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base">
              <a:lnSpc>
                <a:spcPct val="10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Clean up your current email and mobile phone contacts to ensure the most accurate and up-to-date contacts will be migrated to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MoxiEngage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fontAlgn="base">
              <a:lnSpc>
                <a:spcPct val="103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fontAlgn="base">
              <a:lnSpc>
                <a:spcPct val="103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fontAlgn="base">
              <a:lnSpc>
                <a:spcPct val="10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will have the option to migrate your Zap Contact Data or Market Leader Contact Data to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MoxiEngage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It’s important to use this time to ensure those contacts are also accurate.</a:t>
            </a:r>
          </a:p>
          <a:p>
            <a:pPr marR="0" lvl="0" fontAlgn="base">
              <a:lnSpc>
                <a:spcPct val="103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fontAlgn="base">
              <a:lnSpc>
                <a:spcPct val="103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3000"/>
              </a:lnSpc>
            </a:pPr>
            <a:r>
              <a:rPr lang="en-US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your email for training opportunities to learn how </a:t>
            </a:r>
            <a:r>
              <a:rPr lang="en-US" dirty="0" err="1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MoxiWorks</a:t>
            </a:r>
            <a:r>
              <a:rPr lang="en-US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help boost your business!</a:t>
            </a:r>
          </a:p>
          <a:p>
            <a:pPr fontAlgn="base">
              <a:lnSpc>
                <a:spcPct val="103000"/>
              </a:lnSpc>
            </a:pPr>
            <a:endParaRPr lang="en-US" dirty="0">
              <a:solidFill>
                <a:srgbClr val="3434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fontAlgn="base">
              <a:lnSpc>
                <a:spcPct val="103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 descr="Checkbox Checked with solid fill">
            <a:extLst>
              <a:ext uri="{FF2B5EF4-FFF2-40B4-BE49-F238E27FC236}">
                <a16:creationId xmlns:a16="http://schemas.microsoft.com/office/drawing/2014/main" id="{DA656786-241D-46E1-A23E-4778EA4E4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881" y="2745039"/>
            <a:ext cx="914400" cy="914400"/>
          </a:xfrm>
          <a:prstGeom prst="rect">
            <a:avLst/>
          </a:prstGeom>
        </p:spPr>
      </p:pic>
      <p:pic>
        <p:nvPicPr>
          <p:cNvPr id="13" name="Graphic 12" descr="Checkbox Checked with solid fill">
            <a:extLst>
              <a:ext uri="{FF2B5EF4-FFF2-40B4-BE49-F238E27FC236}">
                <a16:creationId xmlns:a16="http://schemas.microsoft.com/office/drawing/2014/main" id="{EFE4C996-BF62-4913-BBDC-5A548F0AC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881" y="3776545"/>
            <a:ext cx="914400" cy="914400"/>
          </a:xfrm>
          <a:prstGeom prst="rect">
            <a:avLst/>
          </a:prstGeom>
        </p:spPr>
      </p:pic>
      <p:pic>
        <p:nvPicPr>
          <p:cNvPr id="14" name="Graphic 13" descr="Checkbox Checked with solid fill">
            <a:extLst>
              <a:ext uri="{FF2B5EF4-FFF2-40B4-BE49-F238E27FC236}">
                <a16:creationId xmlns:a16="http://schemas.microsoft.com/office/drawing/2014/main" id="{26063A08-6884-407A-A330-2FDECC91C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881" y="49616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3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3C46C-D0B0-46F8-BA11-1100C95F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Continuing to UP the Game!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8714B9-8093-9949-8FBD-F366A116E8E0}"/>
              </a:ext>
            </a:extLst>
          </p:cNvPr>
          <p:cNvSpPr txBox="1"/>
          <p:nvPr/>
        </p:nvSpPr>
        <p:spPr>
          <a:xfrm>
            <a:off x="1834754" y="1510817"/>
            <a:ext cx="98903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Service Realty ERA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excited to announce the launch of the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MoxiWorks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 suite, offering additional ways to drive your success.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4209F-BD2B-12C2-E352-C22F082C9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79940" y="3671587"/>
            <a:ext cx="3814280" cy="290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09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FAEEF-72A6-4015-8255-DC957C89C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651" y="986589"/>
            <a:ext cx="9118715" cy="717859"/>
          </a:xfrm>
        </p:spPr>
        <p:txBody>
          <a:bodyPr>
            <a:normAutofit/>
          </a:bodyPr>
          <a:lstStyle/>
          <a:p>
            <a:r>
              <a:rPr lang="en-US" dirty="0"/>
              <a:t>One More Thing!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710F2-02F2-41CB-9A5F-0CE2484FFB7E}"/>
              </a:ext>
            </a:extLst>
          </p:cNvPr>
          <p:cNvSpPr txBox="1"/>
          <p:nvPr/>
        </p:nvSpPr>
        <p:spPr>
          <a:xfrm>
            <a:off x="1045026" y="2030254"/>
            <a:ext cx="104372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this time, we are enhancing lead routing technology to Leads Engine. This should have minimal impact on your day-to-day.</a:t>
            </a:r>
            <a:endParaRPr lang="en-US" b="1" dirty="0">
              <a:solidFill>
                <a:srgbClr val="3EB3E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did want to share a few changes to be aware of as we start to transition to the new technology: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can expect a </a:t>
            </a:r>
            <a:r>
              <a:rPr lang="en-US" b="1" dirty="0">
                <a:solidFill>
                  <a:srgbClr val="3EB3E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 phone number (903-294-4442) 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offer leads. Please add this phone number as a contact in your phone and set the new number with a special ringtone.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Lead details will be delivered to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MoxiEngage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an email notification will also be sent to you from Leads Engine.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31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BF74B596-91A2-EF43-9344-BB4147E0924B}"/>
              </a:ext>
            </a:extLst>
          </p:cNvPr>
          <p:cNvSpPr txBox="1">
            <a:spLocks/>
          </p:cNvSpPr>
          <p:nvPr/>
        </p:nvSpPr>
        <p:spPr>
          <a:xfrm>
            <a:off x="1604010" y="137823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B3279"/>
                </a:solidFill>
                <a:latin typeface="Red Hat Display" panose="020105030402010603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61006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B49A36-75A0-4138-9CD9-7E22D3AC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820" y="693162"/>
            <a:ext cx="9118715" cy="717859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>
                <a:solidFill>
                  <a:srgbClr val="3EB3E6"/>
                </a:solidFill>
              </a:rPr>
              <a:t>Coming soon: </a:t>
            </a:r>
            <a:br>
              <a:rPr lang="en-US" dirty="0"/>
            </a:br>
            <a:r>
              <a:rPr lang="en-US" dirty="0"/>
              <a:t>New CRM and Agent Websites</a:t>
            </a:r>
          </a:p>
        </p:txBody>
      </p:sp>
      <p:sp>
        <p:nvSpPr>
          <p:cNvPr id="5" name="MoxiPresent  A feature-stuffed, ultra-versatile real estate presentation builder.">
            <a:extLst>
              <a:ext uri="{FF2B5EF4-FFF2-40B4-BE49-F238E27FC236}">
                <a16:creationId xmlns:a16="http://schemas.microsoft.com/office/drawing/2014/main" id="{0E15D1A8-9BA9-42E0-930C-9B2078C8F721}"/>
              </a:ext>
            </a:extLst>
          </p:cNvPr>
          <p:cNvSpPr txBox="1"/>
          <p:nvPr/>
        </p:nvSpPr>
        <p:spPr>
          <a:xfrm>
            <a:off x="419792" y="4139953"/>
            <a:ext cx="2113460" cy="116954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45719" bIns="45719">
            <a:spAutoFit/>
          </a:bodyPr>
          <a:lstStyle/>
          <a:p>
            <a:pPr algn="ctr" defTabSz="228591">
              <a:defRPr sz="2800"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MoxiPresent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 Neue"/>
            </a:endParaRPr>
          </a:p>
          <a:p>
            <a:pPr algn="ctr" defTabSz="228591">
              <a:defRPr sz="2800">
                <a:latin typeface="+mj-lt"/>
                <a:ea typeface="+mj-ea"/>
                <a:cs typeface="+mj-cs"/>
                <a:sym typeface="Helvetica Neue"/>
              </a:defRPr>
            </a:pPr>
            <a:br>
              <a:rPr sz="1400" dirty="0">
                <a:solidFill>
                  <a:srgbClr val="00206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sz="1400" dirty="0">
                <a:solidFill>
                  <a:srgbClr val="00206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A feature-stuffed, ultra-versatile real estate presentation builder.</a:t>
            </a:r>
          </a:p>
        </p:txBody>
      </p:sp>
      <p:sp>
        <p:nvSpPr>
          <p:cNvPr id="7" name="MoxiImpress Impressive marketing tools for agents that help increase productivity.">
            <a:extLst>
              <a:ext uri="{FF2B5EF4-FFF2-40B4-BE49-F238E27FC236}">
                <a16:creationId xmlns:a16="http://schemas.microsoft.com/office/drawing/2014/main" id="{29064F8B-1BDF-4EAB-8995-23F1D671619F}"/>
              </a:ext>
            </a:extLst>
          </p:cNvPr>
          <p:cNvSpPr txBox="1"/>
          <p:nvPr/>
        </p:nvSpPr>
        <p:spPr>
          <a:xfrm>
            <a:off x="3071115" y="4139953"/>
            <a:ext cx="2374875" cy="116954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45719" bIns="45719">
            <a:spAutoFit/>
          </a:bodyPr>
          <a:lstStyle/>
          <a:p>
            <a:pPr algn="ctr" defTabSz="228591">
              <a:defRPr sz="2800"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MoxiImpress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 Neue"/>
            </a:endParaRPr>
          </a:p>
          <a:p>
            <a:pPr algn="ctr" defTabSz="228591">
              <a:defRPr sz="2800">
                <a:latin typeface="+mj-lt"/>
                <a:ea typeface="+mj-ea"/>
                <a:cs typeface="+mj-cs"/>
                <a:sym typeface="Helvetica Neue"/>
              </a:defRPr>
            </a:pPr>
            <a:br>
              <a:rPr sz="1400" dirty="0">
                <a:solidFill>
                  <a:srgbClr val="00206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sz="1400" dirty="0">
                <a:solidFill>
                  <a:srgbClr val="00206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Impressive marketing tools for agents that help increase productivity.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27729891-DE3C-4601-AA56-738E32C3A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837" y="2487186"/>
            <a:ext cx="1504951" cy="150495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MoxiWebsites  An easy-to-use website builder for brokers, agents and teams to drive an unmistakable, accessible and inspiring online experience.">
            <a:extLst>
              <a:ext uri="{FF2B5EF4-FFF2-40B4-BE49-F238E27FC236}">
                <a16:creationId xmlns:a16="http://schemas.microsoft.com/office/drawing/2014/main" id="{DE4F938F-1772-4522-B9CC-8CDEA5523547}"/>
              </a:ext>
            </a:extLst>
          </p:cNvPr>
          <p:cNvSpPr txBox="1"/>
          <p:nvPr/>
        </p:nvSpPr>
        <p:spPr>
          <a:xfrm>
            <a:off x="5983853" y="4139953"/>
            <a:ext cx="2563995" cy="13849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45719" bIns="45719">
            <a:spAutoFit/>
          </a:bodyPr>
          <a:lstStyle/>
          <a:p>
            <a:pPr algn="ctr" defTabSz="228591">
              <a:defRPr sz="2800"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MoxiWebsites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 Neue"/>
            </a:endParaRPr>
          </a:p>
          <a:p>
            <a:pPr algn="ctr" defTabSz="228591">
              <a:defRPr sz="2800">
                <a:latin typeface="+mj-lt"/>
                <a:ea typeface="+mj-ea"/>
                <a:cs typeface="+mj-cs"/>
                <a:sym typeface="Helvetica Neue"/>
              </a:defRPr>
            </a:pPr>
            <a:br>
              <a:rPr sz="1400" dirty="0">
                <a:solidFill>
                  <a:srgbClr val="00206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sz="1400" dirty="0">
                <a:solidFill>
                  <a:srgbClr val="00206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An easy-to-use website builder to drive an unmistakable, accessible and inspiring online experience.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DC9D8845-B1A6-4792-A31A-FC66E9E14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498" y="2487186"/>
            <a:ext cx="1504951" cy="150495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MoxiEngage  A CRM built specifically for real estate that  encourages long-term lead nurturing.">
            <a:extLst>
              <a:ext uri="{FF2B5EF4-FFF2-40B4-BE49-F238E27FC236}">
                <a16:creationId xmlns:a16="http://schemas.microsoft.com/office/drawing/2014/main" id="{B6AB75C3-50C4-4B2B-A044-BD8BA8FB6D5A}"/>
              </a:ext>
            </a:extLst>
          </p:cNvPr>
          <p:cNvSpPr txBox="1"/>
          <p:nvPr/>
        </p:nvSpPr>
        <p:spPr>
          <a:xfrm>
            <a:off x="8938580" y="4139953"/>
            <a:ext cx="2086785" cy="13849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45719" bIns="45719">
            <a:spAutoFit/>
          </a:bodyPr>
          <a:lstStyle/>
          <a:p>
            <a:pPr algn="ctr" defTabSz="228591">
              <a:defRPr sz="2800"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MoxiEngage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 Neue"/>
            </a:endParaRPr>
          </a:p>
          <a:p>
            <a:pPr algn="ctr" defTabSz="228591">
              <a:defRPr sz="2800">
                <a:latin typeface="+mj-lt"/>
                <a:ea typeface="+mj-ea"/>
                <a:cs typeface="+mj-cs"/>
                <a:sym typeface="Helvetica Neue"/>
              </a:defRPr>
            </a:pPr>
            <a:br>
              <a:rPr sz="1400" dirty="0">
                <a:solidFill>
                  <a:srgbClr val="00206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sz="1400" dirty="0">
                <a:solidFill>
                  <a:srgbClr val="00206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A CRM built specifically for real estate that  encourages long-term lead nurturing.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E09BD3-BFD6-4CAC-9AF7-EE318483BEAB}"/>
              </a:ext>
            </a:extLst>
          </p:cNvPr>
          <p:cNvSpPr/>
          <p:nvPr/>
        </p:nvSpPr>
        <p:spPr>
          <a:xfrm>
            <a:off x="2028891" y="1921755"/>
            <a:ext cx="2380780" cy="451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Marketing Pack</a:t>
            </a:r>
            <a:endParaRPr lang="en-US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2D21D-5AAB-49A1-BD5C-16A7AA02296E}"/>
              </a:ext>
            </a:extLst>
          </p:cNvPr>
          <p:cNvSpPr/>
          <p:nvPr/>
        </p:nvSpPr>
        <p:spPr>
          <a:xfrm>
            <a:off x="7153196" y="1954593"/>
            <a:ext cx="2696572" cy="451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Productivity Pack</a:t>
            </a:r>
            <a:endParaRPr lang="en-US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A83FC0D0-C3EF-4DEE-BFCF-8E4EC645125C}"/>
              </a:ext>
            </a:extLst>
          </p:cNvPr>
          <p:cNvSpPr/>
          <p:nvPr/>
        </p:nvSpPr>
        <p:spPr>
          <a:xfrm rot="10800000">
            <a:off x="937417" y="2162238"/>
            <a:ext cx="1091474" cy="0"/>
          </a:xfrm>
          <a:prstGeom prst="line">
            <a:avLst/>
          </a:prstGeom>
          <a:ln w="12700">
            <a:solidFill>
              <a:srgbClr val="002060"/>
            </a:solidFill>
            <a:prstDash val="solid"/>
            <a:headEnd type="none" w="med" len="med"/>
            <a:tailEnd type="arrow" w="med" len="med"/>
          </a:ln>
        </p:spPr>
        <p:txBody>
          <a:bodyPr lIns="38099" rIns="38099"/>
          <a:lstStyle/>
          <a:p>
            <a:pPr defTabSz="761970">
              <a:defRPr/>
            </a:pPr>
            <a:endParaRPr sz="1500">
              <a:solidFill>
                <a:sysClr val="windowText" lastClr="000000"/>
              </a:solidFill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D75A6A08-768E-4DBA-A8D6-7657EBE3903A}"/>
              </a:ext>
            </a:extLst>
          </p:cNvPr>
          <p:cNvSpPr/>
          <p:nvPr/>
        </p:nvSpPr>
        <p:spPr>
          <a:xfrm rot="10800000" flipH="1">
            <a:off x="4409671" y="2183258"/>
            <a:ext cx="1444774" cy="0"/>
          </a:xfrm>
          <a:prstGeom prst="line">
            <a:avLst/>
          </a:prstGeom>
          <a:ln w="12700">
            <a:solidFill>
              <a:srgbClr val="002060"/>
            </a:solidFill>
            <a:prstDash val="solid"/>
            <a:headEnd type="none" w="med" len="med"/>
            <a:tailEnd type="arrow" w="med" len="med"/>
          </a:ln>
        </p:spPr>
        <p:txBody>
          <a:bodyPr lIns="38099" rIns="38099"/>
          <a:lstStyle/>
          <a:p>
            <a:pPr defTabSz="761970">
              <a:defRPr/>
            </a:pPr>
            <a:endParaRPr sz="1500">
              <a:solidFill>
                <a:sysClr val="windowText" lastClr="000000"/>
              </a:solidFill>
            </a:endParaRPr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FB13263E-584B-4AA6-85D6-989EBF1D6FF2}"/>
              </a:ext>
            </a:extLst>
          </p:cNvPr>
          <p:cNvSpPr/>
          <p:nvPr/>
        </p:nvSpPr>
        <p:spPr>
          <a:xfrm rot="10800000" flipH="1">
            <a:off x="9876543" y="2147426"/>
            <a:ext cx="1444774" cy="0"/>
          </a:xfrm>
          <a:prstGeom prst="line">
            <a:avLst/>
          </a:prstGeom>
          <a:ln w="12700">
            <a:solidFill>
              <a:srgbClr val="002060"/>
            </a:solidFill>
            <a:prstDash val="solid"/>
            <a:headEnd type="none" w="med" len="med"/>
            <a:tailEnd type="arrow" w="med" len="med"/>
          </a:ln>
        </p:spPr>
        <p:txBody>
          <a:bodyPr lIns="38099" rIns="38099"/>
          <a:lstStyle/>
          <a:p>
            <a:pPr defTabSz="761970">
              <a:defRPr/>
            </a:pPr>
            <a:endParaRPr sz="1500">
              <a:solidFill>
                <a:sysClr val="windowText" lastClr="000000"/>
              </a:solidFill>
            </a:endParaRPr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EE4CFA1D-EE9E-4E9B-85CF-B4574BA799BD}"/>
              </a:ext>
            </a:extLst>
          </p:cNvPr>
          <p:cNvSpPr/>
          <p:nvPr/>
        </p:nvSpPr>
        <p:spPr>
          <a:xfrm rot="10800000">
            <a:off x="6091838" y="2183576"/>
            <a:ext cx="1091474" cy="0"/>
          </a:xfrm>
          <a:prstGeom prst="line">
            <a:avLst/>
          </a:prstGeom>
          <a:ln w="12700">
            <a:solidFill>
              <a:srgbClr val="002060"/>
            </a:solidFill>
            <a:prstDash val="solid"/>
            <a:headEnd type="none" w="med" len="med"/>
            <a:tailEnd type="arrow" w="med" len="med"/>
          </a:ln>
        </p:spPr>
        <p:txBody>
          <a:bodyPr lIns="38099" rIns="38099"/>
          <a:lstStyle/>
          <a:p>
            <a:pPr defTabSz="761970">
              <a:defRPr/>
            </a:pPr>
            <a:endParaRPr sz="1500">
              <a:solidFill>
                <a:sysClr val="windowText" lastClr="000000"/>
              </a:solidFill>
            </a:endParaRPr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43098DC4-5909-4B7F-901A-95108D7F72B3}"/>
              </a:ext>
            </a:extLst>
          </p:cNvPr>
          <p:cNvSpPr/>
          <p:nvPr/>
        </p:nvSpPr>
        <p:spPr>
          <a:xfrm>
            <a:off x="610483" y="2594911"/>
            <a:ext cx="1745339" cy="1397225"/>
          </a:xfrm>
          <a:prstGeom prst="star5">
            <a:avLst/>
          </a:prstGeom>
          <a:solidFill>
            <a:srgbClr val="DA1F33"/>
          </a:solidFill>
          <a:ln>
            <a:solidFill>
              <a:srgbClr val="DA1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LAUNCHED</a:t>
            </a:r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CF7D7690-98EC-4117-BFF9-BC91244B1469}"/>
              </a:ext>
            </a:extLst>
          </p:cNvPr>
          <p:cNvSpPr/>
          <p:nvPr/>
        </p:nvSpPr>
        <p:spPr>
          <a:xfrm>
            <a:off x="3385882" y="2594911"/>
            <a:ext cx="1745339" cy="1397225"/>
          </a:xfrm>
          <a:prstGeom prst="star5">
            <a:avLst/>
          </a:prstGeom>
          <a:solidFill>
            <a:srgbClr val="DA1F33"/>
          </a:solidFill>
          <a:ln>
            <a:solidFill>
              <a:srgbClr val="DA1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LAUNCHED</a:t>
            </a:r>
          </a:p>
        </p:txBody>
      </p:sp>
    </p:spTree>
    <p:extLst>
      <p:ext uri="{BB962C8B-B14F-4D97-AF65-F5344CB8AC3E}">
        <p14:creationId xmlns:p14="http://schemas.microsoft.com/office/powerpoint/2010/main" val="205855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3C46C-D0B0-46F8-BA11-1100C95FE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734" y="869239"/>
            <a:ext cx="9118715" cy="717859"/>
          </a:xfrm>
        </p:spPr>
        <p:txBody>
          <a:bodyPr>
            <a:normAutofit/>
          </a:bodyPr>
          <a:lstStyle/>
          <a:p>
            <a:r>
              <a:rPr lang="en-US" dirty="0"/>
              <a:t>Why It Matters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91489D-ED4A-C34D-A94F-1ECA97B9996C}"/>
              </a:ext>
            </a:extLst>
          </p:cNvPr>
          <p:cNvSpPr txBox="1"/>
          <p:nvPr/>
        </p:nvSpPr>
        <p:spPr>
          <a:xfrm>
            <a:off x="534607" y="2131581"/>
            <a:ext cx="56146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595A59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E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additional cost </a:t>
            </a:r>
            <a:r>
              <a:rPr lang="en-US" sz="22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as part of your affiliation with First Service Realty ERA</a:t>
            </a:r>
          </a:p>
          <a:p>
            <a:pPr marL="285750" indent="-285750">
              <a:buClr>
                <a:srgbClr val="595A59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3434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595A59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200" b="1" dirty="0">
                <a:solidFill>
                  <a:srgbClr val="3E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you </a:t>
            </a:r>
            <a:r>
              <a:rPr lang="en-US" sz="22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 more homes, make more money and add to your productivity</a:t>
            </a:r>
          </a:p>
          <a:p>
            <a:pPr marL="285750" indent="-285750">
              <a:buClr>
                <a:srgbClr val="595A59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343433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help </a:t>
            </a:r>
            <a:r>
              <a:rPr lang="en-US" sz="2200" b="1" dirty="0">
                <a:solidFill>
                  <a:srgbClr val="3E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you time </a:t>
            </a:r>
            <a:r>
              <a:rPr lang="en-US" sz="22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simplify your world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F1A25E-107B-AE49-B09D-7E729212F073}"/>
              </a:ext>
            </a:extLst>
          </p:cNvPr>
          <p:cNvSpPr txBox="1"/>
          <p:nvPr/>
        </p:nvSpPr>
        <p:spPr>
          <a:xfrm>
            <a:off x="6773344" y="2131581"/>
            <a:ext cx="48183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595A59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Connects to existing brand tools</a:t>
            </a:r>
            <a:br>
              <a:rPr lang="en-US" sz="22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services to create a </a:t>
            </a:r>
            <a:r>
              <a:rPr lang="en-US" sz="2200" b="1" dirty="0">
                <a:solidFill>
                  <a:srgbClr val="3E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simple, integrated solution</a:t>
            </a:r>
          </a:p>
          <a:p>
            <a:pPr>
              <a:buClr>
                <a:srgbClr val="595A59"/>
              </a:buClr>
            </a:pPr>
            <a:endParaRPr lang="en-US" sz="2200" dirty="0">
              <a:solidFill>
                <a:srgbClr val="3434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595A59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EB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 you a competitive advantage</a:t>
            </a:r>
            <a:r>
              <a:rPr lang="en-US" sz="2200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you can outshine the competition</a:t>
            </a:r>
          </a:p>
          <a:p>
            <a:pPr>
              <a:buClr>
                <a:srgbClr val="595A59"/>
              </a:buClr>
            </a:pPr>
            <a:endParaRPr lang="en-US" sz="2200" b="1" dirty="0">
              <a:solidFill>
                <a:srgbClr val="3EB3E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595A59"/>
              </a:buClr>
            </a:pPr>
            <a:endParaRPr lang="en-US" sz="2200" dirty="0">
              <a:solidFill>
                <a:srgbClr val="3434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70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22121890-88D4-4198-9358-8F80CBDF5E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65" y="2730137"/>
            <a:ext cx="7037669" cy="139772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BECCF86-5C97-492A-844C-1ED1E54AC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100" y="4502059"/>
            <a:ext cx="7689574" cy="60608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CRM built specifically for real estate that encourages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g-term lead nurturing.</a:t>
            </a:r>
          </a:p>
        </p:txBody>
      </p:sp>
    </p:spTree>
    <p:extLst>
      <p:ext uri="{BB962C8B-B14F-4D97-AF65-F5344CB8AC3E}">
        <p14:creationId xmlns:p14="http://schemas.microsoft.com/office/powerpoint/2010/main" val="1731567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icture 3">
            <a:extLst>
              <a:ext uri="{FF2B5EF4-FFF2-40B4-BE49-F238E27FC236}">
                <a16:creationId xmlns:a16="http://schemas.microsoft.com/office/drawing/2014/main" id="{142C6081-967B-4998-9BC6-EB34DCD962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90" b="5972"/>
          <a:stretch>
            <a:fillRect/>
          </a:stretch>
        </p:blipFill>
        <p:spPr>
          <a:xfrm>
            <a:off x="-43225" y="1"/>
            <a:ext cx="12235225" cy="687041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C9E515-2E97-48D4-9392-8D07C16A91E0}"/>
              </a:ext>
            </a:extLst>
          </p:cNvPr>
          <p:cNvSpPr/>
          <p:nvPr/>
        </p:nvSpPr>
        <p:spPr>
          <a:xfrm>
            <a:off x="235974" y="294968"/>
            <a:ext cx="5515897" cy="4955458"/>
          </a:xfrm>
          <a:prstGeom prst="rect">
            <a:avLst/>
          </a:prstGeom>
          <a:solidFill>
            <a:srgbClr val="47C4B5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CRM that’s proven to boost sales volumes by an average of 54%.*</a:t>
            </a: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C3F307C5-27B9-4B1D-8549-C26640C7B3B8}"/>
              </a:ext>
            </a:extLst>
          </p:cNvPr>
          <p:cNvSpPr txBox="1"/>
          <p:nvPr/>
        </p:nvSpPr>
        <p:spPr>
          <a:xfrm>
            <a:off x="5156412" y="2862946"/>
            <a:ext cx="310727" cy="711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524000">
              <a:lnSpc>
                <a:spcPct val="90000"/>
              </a:lnSpc>
              <a:defRPr sz="4000" baseline="-5999">
                <a:solidFill>
                  <a:srgbClr val="FFFFFF"/>
                </a:solidFill>
                <a:latin typeface="Lato-Light"/>
                <a:ea typeface="Lato-Light"/>
                <a:cs typeface="Lato-Light"/>
                <a:sym typeface="Lato-Light"/>
              </a:defRPr>
            </a:lvl1pPr>
          </a:lstStyle>
          <a:p>
            <a:pPr>
              <a:defRPr baseline="0"/>
            </a:pPr>
            <a:r>
              <a:rPr baseline="-5999" dirty="0"/>
              <a:t>1</a:t>
            </a:r>
          </a:p>
        </p:txBody>
      </p:sp>
      <p:sp>
        <p:nvSpPr>
          <p:cNvPr id="9" name="1. Based on a 2018 analysis done by MoxiWorks that measured productivity gain of MoxiEngage users based on level of usage across all its user base.">
            <a:extLst>
              <a:ext uri="{FF2B5EF4-FFF2-40B4-BE49-F238E27FC236}">
                <a16:creationId xmlns:a16="http://schemas.microsoft.com/office/drawing/2014/main" id="{C3B5F7A6-221D-401D-9E96-61BDDDA56D03}"/>
              </a:ext>
            </a:extLst>
          </p:cNvPr>
          <p:cNvSpPr txBox="1"/>
          <p:nvPr/>
        </p:nvSpPr>
        <p:spPr>
          <a:xfrm>
            <a:off x="0" y="6130493"/>
            <a:ext cx="12742607" cy="4925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ts val="3600"/>
              </a:lnSpc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lang="en-US" sz="1400" dirty="0">
                <a:latin typeface="Lato Light" panose="020F0302020204030203" pitchFamily="34" charset="77"/>
              </a:rPr>
              <a:t>*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Based on a 2018 analysis done by 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MoxiWorks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 that measured productivity gain of 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MoxiEngage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 users based on level of usage across all its user base.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24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oxiEngage">
            <a:hlinkClick r:id="" action="ppaction://media"/>
            <a:extLst>
              <a:ext uri="{FF2B5EF4-FFF2-40B4-BE49-F238E27FC236}">
                <a16:creationId xmlns:a16="http://schemas.microsoft.com/office/drawing/2014/main" id="{BCB9D488-5767-4CBE-ABCD-B05D1B3622C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24857" y="620304"/>
            <a:ext cx="9942286" cy="561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4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3C46C-D0B0-46F8-BA11-1100C95FE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291" y="860270"/>
            <a:ext cx="9118715" cy="717859"/>
          </a:xfrm>
        </p:spPr>
        <p:txBody>
          <a:bodyPr>
            <a:normAutofit/>
          </a:bodyPr>
          <a:lstStyle/>
          <a:p>
            <a:r>
              <a:rPr lang="en-US" dirty="0"/>
              <a:t>True Relationship Management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08EB4-2D5A-4CC4-9D0D-D8EAE93CA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54" t="54361" r="32707" b="18003"/>
          <a:stretch/>
        </p:blipFill>
        <p:spPr>
          <a:xfrm>
            <a:off x="7671524" y="2656115"/>
            <a:ext cx="4056019" cy="29826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92E1EE-5705-4BD9-9D56-415E6ABB6D90}"/>
              </a:ext>
            </a:extLst>
          </p:cNvPr>
          <p:cNvSpPr txBox="1"/>
          <p:nvPr/>
        </p:nvSpPr>
        <p:spPr>
          <a:xfrm>
            <a:off x="1022534" y="2106864"/>
            <a:ext cx="6096000" cy="3318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buClr>
                <a:srgbClr val="3EB3E6"/>
              </a:buClr>
              <a:buFont typeface="Arial" panose="020B0604020202020204" pitchFamily="34" charset="0"/>
              <a:buChar char="•"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Contact management</a:t>
            </a:r>
          </a:p>
          <a:p>
            <a:pPr marL="285750" indent="-285750">
              <a:spcBef>
                <a:spcPts val="1000"/>
              </a:spcBef>
              <a:buClr>
                <a:srgbClr val="3EB3E6"/>
              </a:buClr>
              <a:buFont typeface="Arial" panose="020B0604020202020204" pitchFamily="34" charset="0"/>
              <a:buChar char="•"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Automated email marketing</a:t>
            </a:r>
          </a:p>
          <a:p>
            <a:pPr marL="285750" indent="-285750">
              <a:spcBef>
                <a:spcPts val="1000"/>
              </a:spcBef>
              <a:buClr>
                <a:srgbClr val="3EB3E6"/>
              </a:buClr>
              <a:buFont typeface="Arial" panose="020B0604020202020204" pitchFamily="34" charset="0"/>
              <a:buChar char="•"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Goal setting</a:t>
            </a:r>
          </a:p>
          <a:p>
            <a:pPr marL="285750" indent="-285750">
              <a:spcBef>
                <a:spcPts val="1000"/>
              </a:spcBef>
              <a:buClr>
                <a:srgbClr val="3EB3E6"/>
              </a:buClr>
              <a:buFont typeface="Arial" panose="020B0604020202020204" pitchFamily="34" charset="0"/>
              <a:buChar char="•"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MLS-integrated</a:t>
            </a:r>
          </a:p>
          <a:p>
            <a:pPr marL="285750" indent="-285750">
              <a:spcBef>
                <a:spcPts val="1000"/>
              </a:spcBef>
              <a:buClr>
                <a:srgbClr val="3EB3E6"/>
              </a:buClr>
              <a:buFont typeface="Arial" panose="020B0604020202020204" pitchFamily="34" charset="0"/>
              <a:buChar char="•"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Task recommendations &amp; coaching</a:t>
            </a:r>
          </a:p>
          <a:p>
            <a:pPr marL="285750" indent="-285750">
              <a:spcBef>
                <a:spcPts val="1000"/>
              </a:spcBef>
              <a:buClr>
                <a:srgbClr val="3EB3E6"/>
              </a:buClr>
              <a:buFont typeface="Arial" panose="020B0604020202020204" pitchFamily="34" charset="0"/>
              <a:buChar char="•"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Seamless communication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104E9B-7C8C-6D51-7C36-2370A28FBC46}"/>
              </a:ext>
            </a:extLst>
          </p:cNvPr>
          <p:cNvSpPr txBox="1"/>
          <p:nvPr/>
        </p:nvSpPr>
        <p:spPr>
          <a:xfrm>
            <a:off x="1280160" y="61493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168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DBECCF86-5C97-492A-844C-1ED1E54AC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100" y="4284344"/>
            <a:ext cx="7689574" cy="606085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3434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easy-to-use website builder for agents and teams to drive an unmistakable, accessible and inspiring online experience.</a:t>
            </a:r>
          </a:p>
        </p:txBody>
      </p:sp>
      <p:pic>
        <p:nvPicPr>
          <p:cNvPr id="6" name="Picture 5" descr="A black and yellow logo&#10;&#10;Description automatically generated with low confidence">
            <a:extLst>
              <a:ext uri="{FF2B5EF4-FFF2-40B4-BE49-F238E27FC236}">
                <a16:creationId xmlns:a16="http://schemas.microsoft.com/office/drawing/2014/main" id="{28C529FD-F304-482A-A10F-577AA27EB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10" y="2478932"/>
            <a:ext cx="9157379" cy="162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39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33B9FD7CEF574DACC50D1444B112BE" ma:contentTypeVersion="13" ma:contentTypeDescription="Create a new document." ma:contentTypeScope="" ma:versionID="c0a371280a2f8c190c1559789261bd5e">
  <xsd:schema xmlns:xsd="http://www.w3.org/2001/XMLSchema" xmlns:xs="http://www.w3.org/2001/XMLSchema" xmlns:p="http://schemas.microsoft.com/office/2006/metadata/properties" xmlns:ns2="1a2f445d-1717-41b2-ae8e-ab9cba82dad1" xmlns:ns3="5bd8eb54-5b90-4469-aade-117c4d176c16" targetNamespace="http://schemas.microsoft.com/office/2006/metadata/properties" ma:root="true" ma:fieldsID="c1869be5bbd2dcfc5f0ae128f3529f59" ns2:_="" ns3:_="">
    <xsd:import namespace="1a2f445d-1717-41b2-ae8e-ab9cba82dad1"/>
    <xsd:import namespace="5bd8eb54-5b90-4469-aade-117c4d176c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2f445d-1717-41b2-ae8e-ab9cba82da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d8eb54-5b90-4469-aade-117c4d176c1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FEE4F1-D2C5-4885-8EDD-0F88E2ED82DB}">
  <ds:schemaRefs>
    <ds:schemaRef ds:uri="http://purl.org/dc/elements/1.1/"/>
    <ds:schemaRef ds:uri="1a2f445d-1717-41b2-ae8e-ab9cba82dad1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5bd8eb54-5b90-4469-aade-117c4d176c16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4951620-ECF5-4C49-9F2B-16885775F3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8A45EE-7712-4914-B8D5-DBE3BE6E1D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2f445d-1717-41b2-ae8e-ab9cba82dad1"/>
    <ds:schemaRef ds:uri="5bd8eb54-5b90-4469-aade-117c4d176c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4852</TotalTime>
  <Words>956</Words>
  <Application>Microsoft Office PowerPoint</Application>
  <PresentationFormat>Widescreen</PresentationFormat>
  <Paragraphs>159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Symbol</vt:lpstr>
      <vt:lpstr>Calibri Light</vt:lpstr>
      <vt:lpstr>Lato Light</vt:lpstr>
      <vt:lpstr>Lato Regular</vt:lpstr>
      <vt:lpstr>Courier New</vt:lpstr>
      <vt:lpstr>Red Hat Display</vt:lpstr>
      <vt:lpstr>Arial</vt:lpstr>
      <vt:lpstr>Calibri</vt:lpstr>
      <vt:lpstr>Lato-Light</vt:lpstr>
      <vt:lpstr>Office Theme</vt:lpstr>
      <vt:lpstr>Introducing MoxiWorks  Productivity Pack</vt:lpstr>
      <vt:lpstr>Continuing to UP the Game!</vt:lpstr>
      <vt:lpstr>Coming soon:  New CRM and Agent Websites</vt:lpstr>
      <vt:lpstr>Why It Matters</vt:lpstr>
      <vt:lpstr>PowerPoint Presentation</vt:lpstr>
      <vt:lpstr>PowerPoint Presentation</vt:lpstr>
      <vt:lpstr>PowerPoint Presentation</vt:lpstr>
      <vt:lpstr>True Relationship Management </vt:lpstr>
      <vt:lpstr>PowerPoint Presentation</vt:lpstr>
      <vt:lpstr>PowerPoint Presentation</vt:lpstr>
      <vt:lpstr>PowerPoint Presentation</vt:lpstr>
      <vt:lpstr>A Website In Just a Few Clicks</vt:lpstr>
      <vt:lpstr>PowerPoint Presentation</vt:lpstr>
      <vt:lpstr>MOXI WORKS LAUNCH DATE is September 12, 2022!!!</vt:lpstr>
      <vt:lpstr>PowerPoint Presentation</vt:lpstr>
      <vt:lpstr>Product Launches and Training</vt:lpstr>
      <vt:lpstr>Training Opportunities</vt:lpstr>
      <vt:lpstr>ERA University</vt:lpstr>
      <vt:lpstr>Time to Get Ready</vt:lpstr>
      <vt:lpstr>One More Thing!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Cason-Pratt @ NM+U</dc:creator>
  <cp:lastModifiedBy>Jany Walsh</cp:lastModifiedBy>
  <cp:revision>59</cp:revision>
  <dcterms:created xsi:type="dcterms:W3CDTF">2019-10-31T15:19:04Z</dcterms:created>
  <dcterms:modified xsi:type="dcterms:W3CDTF">2022-07-27T20:35:58Z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0x0101008233B9FD7CEF574DACC50D1444B112BE</vt:lpwstr>
  </property>
</Properties>
</file>