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4"/>
    <p:sldMasterId id="2147483677" r:id="rId5"/>
  </p:sldMasterIdLst>
  <p:notesMasterIdLst>
    <p:notesMasterId r:id="rId38"/>
  </p:notesMasterIdLst>
  <p:sldIdLst>
    <p:sldId id="903" r:id="rId6"/>
    <p:sldId id="897" r:id="rId7"/>
    <p:sldId id="833" r:id="rId8"/>
    <p:sldId id="681" r:id="rId9"/>
    <p:sldId id="842" r:id="rId10"/>
    <p:sldId id="844" r:id="rId11"/>
    <p:sldId id="798" r:id="rId12"/>
    <p:sldId id="912" r:id="rId13"/>
    <p:sldId id="846" r:id="rId14"/>
    <p:sldId id="907" r:id="rId15"/>
    <p:sldId id="850" r:id="rId16"/>
    <p:sldId id="879" r:id="rId17"/>
    <p:sldId id="905" r:id="rId18"/>
    <p:sldId id="898" r:id="rId19"/>
    <p:sldId id="860" r:id="rId20"/>
    <p:sldId id="758" r:id="rId21"/>
    <p:sldId id="914" r:id="rId22"/>
    <p:sldId id="857" r:id="rId23"/>
    <p:sldId id="894" r:id="rId24"/>
    <p:sldId id="895" r:id="rId25"/>
    <p:sldId id="263" r:id="rId26"/>
    <p:sldId id="868" r:id="rId27"/>
    <p:sldId id="893" r:id="rId28"/>
    <p:sldId id="870" r:id="rId29"/>
    <p:sldId id="872" r:id="rId30"/>
    <p:sldId id="899" r:id="rId31"/>
    <p:sldId id="874" r:id="rId32"/>
    <p:sldId id="406" r:id="rId33"/>
    <p:sldId id="415" r:id="rId34"/>
    <p:sldId id="880" r:id="rId35"/>
    <p:sldId id="890" r:id="rId36"/>
    <p:sldId id="913" r:id="rId37"/>
  </p:sldIdLst>
  <p:sldSz cx="6858000" cy="9144000" type="letter"/>
  <p:notesSz cx="7010400" cy="9296400"/>
  <p:embeddedFontLs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Open Sans" panose="020B0606030504020204" pitchFamily="34" charset="0"/>
      <p:regular r:id="rId45"/>
      <p:bold r:id="rId46"/>
      <p:italic r:id="rId47"/>
      <p:boldItalic r:id="rId48"/>
    </p:embeddedFont>
    <p:embeddedFont>
      <p:font typeface="Red Hat Display" panose="02010303040201060303" pitchFamily="2"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no, Jamie" initials="MJ" lastIdx="116" clrIdx="0">
    <p:extLst>
      <p:ext uri="{19B8F6BF-5375-455C-9EA6-DF929625EA0E}">
        <p15:presenceInfo xmlns:p15="http://schemas.microsoft.com/office/powerpoint/2012/main" userId="S::Jamie.Marino@teamera.com::113cbfba-adf7-4071-9586-9bed73f5eb90" providerId="AD"/>
      </p:ext>
    </p:extLst>
  </p:cmAuthor>
  <p:cmAuthor id="2" name="Reid, Tina" initials="RT" lastIdx="17" clrIdx="1">
    <p:extLst>
      <p:ext uri="{19B8F6BF-5375-455C-9EA6-DF929625EA0E}">
        <p15:presenceInfo xmlns:p15="http://schemas.microsoft.com/office/powerpoint/2012/main" userId="S::Tina.Reid@realogy.com::a8b12118-2437-4818-86ef-e3b25dea8644" providerId="AD"/>
      </p:ext>
    </p:extLst>
  </p:cmAuthor>
  <p:cmAuthor id="3" name="Alexandra Rincones" initials="AR" lastIdx="15" clrIdx="2">
    <p:extLst>
      <p:ext uri="{19B8F6BF-5375-455C-9EA6-DF929625EA0E}">
        <p15:presenceInfo xmlns:p15="http://schemas.microsoft.com/office/powerpoint/2012/main" userId="9da95f26709df5c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B3B6"/>
    <a:srgbClr val="C5C2D1"/>
    <a:srgbClr val="B6C6D2"/>
    <a:srgbClr val="D8DFE5"/>
    <a:srgbClr val="9BB1C1"/>
    <a:srgbClr val="E2DCDC"/>
    <a:srgbClr val="F48C20"/>
    <a:srgbClr val="E5E3E9"/>
    <a:srgbClr val="3EB3E6"/>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32" autoAdjust="0"/>
    <p:restoredTop sz="88907" autoAdjust="0"/>
  </p:normalViewPr>
  <p:slideViewPr>
    <p:cSldViewPr snapToGrid="0">
      <p:cViewPr varScale="1">
        <p:scale>
          <a:sx n="86" d="100"/>
          <a:sy n="86" d="100"/>
        </p:scale>
        <p:origin x="3078" y="108"/>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font" Target="fonts/font3.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1.fntdata"/><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6.fntdata"/><Relationship Id="rId52"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y Walsh" userId="0310abeb887718a5" providerId="LiveId" clId="{6B35E538-936B-4BC7-AE1F-53AEA5AC8450}"/>
    <pc:docChg chg="undo custSel addSld modSld modNotesMaster">
      <pc:chgData name="Jany Walsh" userId="0310abeb887718a5" providerId="LiveId" clId="{6B35E538-936B-4BC7-AE1F-53AEA5AC8450}" dt="2022-05-19T16:13:17.565" v="137" actId="732"/>
      <pc:docMkLst>
        <pc:docMk/>
      </pc:docMkLst>
      <pc:sldChg chg="modSp mod modNotes">
        <pc:chgData name="Jany Walsh" userId="0310abeb887718a5" providerId="LiveId" clId="{6B35E538-936B-4BC7-AE1F-53AEA5AC8450}" dt="2022-05-18T15:43:03.858" v="93"/>
        <pc:sldMkLst>
          <pc:docMk/>
          <pc:sldMk cId="3735375024" sldId="263"/>
        </pc:sldMkLst>
        <pc:spChg chg="mod">
          <ac:chgData name="Jany Walsh" userId="0310abeb887718a5" providerId="LiveId" clId="{6B35E538-936B-4BC7-AE1F-53AEA5AC8450}" dt="2022-05-17T16:34:10.610" v="63" actId="1076"/>
          <ac:spMkLst>
            <pc:docMk/>
            <pc:sldMk cId="3735375024" sldId="263"/>
            <ac:spMk id="9" creationId="{DEF98638-F7E4-40E5-9F5C-F4FCF3F54E2E}"/>
          </ac:spMkLst>
        </pc:spChg>
        <pc:spChg chg="mod">
          <ac:chgData name="Jany Walsh" userId="0310abeb887718a5" providerId="LiveId" clId="{6B35E538-936B-4BC7-AE1F-53AEA5AC8450}" dt="2022-05-17T16:34:06.722" v="62" actId="1076"/>
          <ac:spMkLst>
            <pc:docMk/>
            <pc:sldMk cId="3735375024" sldId="263"/>
            <ac:spMk id="32" creationId="{9C242A89-3750-47B2-861E-6346BA1D7CAB}"/>
          </ac:spMkLst>
        </pc:spChg>
        <pc:picChg chg="mod">
          <ac:chgData name="Jany Walsh" userId="0310abeb887718a5" providerId="LiveId" clId="{6B35E538-936B-4BC7-AE1F-53AEA5AC8450}" dt="2022-05-17T16:34:02.802" v="61" actId="1076"/>
          <ac:picMkLst>
            <pc:docMk/>
            <pc:sldMk cId="3735375024" sldId="263"/>
            <ac:picMk id="38" creationId="{2549EF50-DAAE-4821-B4A5-75F79E632493}"/>
          </ac:picMkLst>
        </pc:picChg>
      </pc:sldChg>
      <pc:sldChg chg="modNotes">
        <pc:chgData name="Jany Walsh" userId="0310abeb887718a5" providerId="LiveId" clId="{6B35E538-936B-4BC7-AE1F-53AEA5AC8450}" dt="2022-05-18T15:43:03.858" v="93"/>
        <pc:sldMkLst>
          <pc:docMk/>
          <pc:sldMk cId="849713262" sldId="406"/>
        </pc:sldMkLst>
      </pc:sldChg>
      <pc:sldChg chg="modSp mod modNotes">
        <pc:chgData name="Jany Walsh" userId="0310abeb887718a5" providerId="LiveId" clId="{6B35E538-936B-4BC7-AE1F-53AEA5AC8450}" dt="2022-05-18T15:43:03.858" v="93"/>
        <pc:sldMkLst>
          <pc:docMk/>
          <pc:sldMk cId="1116632606" sldId="415"/>
        </pc:sldMkLst>
        <pc:spChg chg="mod">
          <ac:chgData name="Jany Walsh" userId="0310abeb887718a5" providerId="LiveId" clId="{6B35E538-936B-4BC7-AE1F-53AEA5AC8450}" dt="2022-05-17T16:34:36.218" v="68" actId="1076"/>
          <ac:spMkLst>
            <pc:docMk/>
            <pc:sldMk cId="1116632606" sldId="415"/>
            <ac:spMk id="6" creationId="{11FB0E3F-1546-489A-BEBE-5C5AEBEC3F7C}"/>
          </ac:spMkLst>
        </pc:spChg>
      </pc:sldChg>
      <pc:sldChg chg="modSp mod modNotes">
        <pc:chgData name="Jany Walsh" userId="0310abeb887718a5" providerId="LiveId" clId="{6B35E538-936B-4BC7-AE1F-53AEA5AC8450}" dt="2022-05-18T15:43:03.858" v="93"/>
        <pc:sldMkLst>
          <pc:docMk/>
          <pc:sldMk cId="1259304029" sldId="681"/>
        </pc:sldMkLst>
        <pc:spChg chg="mod">
          <ac:chgData name="Jany Walsh" userId="0310abeb887718a5" providerId="LiveId" clId="{6B35E538-936B-4BC7-AE1F-53AEA5AC8450}" dt="2022-05-17T16:28:42.139" v="1" actId="1076"/>
          <ac:spMkLst>
            <pc:docMk/>
            <pc:sldMk cId="1259304029" sldId="681"/>
            <ac:spMk id="121" creationId="{80FFF85C-8C00-4D96-AA20-9A0C532E37BC}"/>
          </ac:spMkLst>
        </pc:spChg>
        <pc:picChg chg="mod">
          <ac:chgData name="Jany Walsh" userId="0310abeb887718a5" providerId="LiveId" clId="{6B35E538-936B-4BC7-AE1F-53AEA5AC8450}" dt="2022-05-17T16:28:35.364" v="0" actId="1076"/>
          <ac:picMkLst>
            <pc:docMk/>
            <pc:sldMk cId="1259304029" sldId="681"/>
            <ac:picMk id="30" creationId="{FA044580-9747-49CE-B2C2-ECB8A39B8059}"/>
          </ac:picMkLst>
        </pc:picChg>
      </pc:sldChg>
      <pc:sldChg chg="modSp mod modNotes">
        <pc:chgData name="Jany Walsh" userId="0310abeb887718a5" providerId="LiveId" clId="{6B35E538-936B-4BC7-AE1F-53AEA5AC8450}" dt="2022-05-18T15:43:03.858" v="93"/>
        <pc:sldMkLst>
          <pc:docMk/>
          <pc:sldMk cId="3598945004" sldId="758"/>
        </pc:sldMkLst>
        <pc:spChg chg="mod">
          <ac:chgData name="Jany Walsh" userId="0310abeb887718a5" providerId="LiveId" clId="{6B35E538-936B-4BC7-AE1F-53AEA5AC8450}" dt="2022-05-17T16:33:47.850" v="58" actId="1076"/>
          <ac:spMkLst>
            <pc:docMk/>
            <pc:sldMk cId="3598945004" sldId="758"/>
            <ac:spMk id="8" creationId="{E4EEA45A-F7B3-F2BB-C115-CCBC1D8D43D5}"/>
          </ac:spMkLst>
        </pc:spChg>
      </pc:sldChg>
      <pc:sldChg chg="modSp mod modNotes">
        <pc:chgData name="Jany Walsh" userId="0310abeb887718a5" providerId="LiveId" clId="{6B35E538-936B-4BC7-AE1F-53AEA5AC8450}" dt="2022-05-18T15:43:03.858" v="93"/>
        <pc:sldMkLst>
          <pc:docMk/>
          <pc:sldMk cId="751765683" sldId="798"/>
        </pc:sldMkLst>
        <pc:spChg chg="mod">
          <ac:chgData name="Jany Walsh" userId="0310abeb887718a5" providerId="LiveId" clId="{6B35E538-936B-4BC7-AE1F-53AEA5AC8450}" dt="2022-05-17T16:28:56.732" v="5" actId="1036"/>
          <ac:spMkLst>
            <pc:docMk/>
            <pc:sldMk cId="751765683" sldId="798"/>
            <ac:spMk id="61" creationId="{6599AC56-654F-4637-BE55-92439C45641F}"/>
          </ac:spMkLst>
        </pc:spChg>
      </pc:sldChg>
      <pc:sldChg chg="modNotes">
        <pc:chgData name="Jany Walsh" userId="0310abeb887718a5" providerId="LiveId" clId="{6B35E538-936B-4BC7-AE1F-53AEA5AC8450}" dt="2022-05-18T15:43:03.858" v="93"/>
        <pc:sldMkLst>
          <pc:docMk/>
          <pc:sldMk cId="3779470518" sldId="833"/>
        </pc:sldMkLst>
      </pc:sldChg>
      <pc:sldChg chg="modSp mod modNotes">
        <pc:chgData name="Jany Walsh" userId="0310abeb887718a5" providerId="LiveId" clId="{6B35E538-936B-4BC7-AE1F-53AEA5AC8450}" dt="2022-05-18T15:43:03.858" v="93"/>
        <pc:sldMkLst>
          <pc:docMk/>
          <pc:sldMk cId="315412744" sldId="842"/>
        </pc:sldMkLst>
        <pc:spChg chg="mod">
          <ac:chgData name="Jany Walsh" userId="0310abeb887718a5" providerId="LiveId" clId="{6B35E538-936B-4BC7-AE1F-53AEA5AC8450}" dt="2022-05-17T16:28:49.589" v="3" actId="1036"/>
          <ac:spMkLst>
            <pc:docMk/>
            <pc:sldMk cId="315412744" sldId="842"/>
            <ac:spMk id="3" creationId="{9EFF6CC2-C30B-4003-BECB-BA67A3ED9BDE}"/>
          </ac:spMkLst>
        </pc:spChg>
      </pc:sldChg>
      <pc:sldChg chg="modNotes">
        <pc:chgData name="Jany Walsh" userId="0310abeb887718a5" providerId="LiveId" clId="{6B35E538-936B-4BC7-AE1F-53AEA5AC8450}" dt="2022-05-18T15:43:03.858" v="93"/>
        <pc:sldMkLst>
          <pc:docMk/>
          <pc:sldMk cId="3984122772" sldId="844"/>
        </pc:sldMkLst>
      </pc:sldChg>
      <pc:sldChg chg="modSp mod modNotes">
        <pc:chgData name="Jany Walsh" userId="0310abeb887718a5" providerId="LiveId" clId="{6B35E538-936B-4BC7-AE1F-53AEA5AC8450}" dt="2022-05-18T15:43:03.858" v="93"/>
        <pc:sldMkLst>
          <pc:docMk/>
          <pc:sldMk cId="3346353531" sldId="846"/>
        </pc:sldMkLst>
        <pc:spChg chg="mod">
          <ac:chgData name="Jany Walsh" userId="0310abeb887718a5" providerId="LiveId" clId="{6B35E538-936B-4BC7-AE1F-53AEA5AC8450}" dt="2022-05-17T16:29:57.694" v="27" actId="1036"/>
          <ac:spMkLst>
            <pc:docMk/>
            <pc:sldMk cId="3346353531" sldId="846"/>
            <ac:spMk id="54" creationId="{43B0170C-C9B8-45D3-9733-695F32350EFF}"/>
          </ac:spMkLst>
        </pc:spChg>
        <pc:spChg chg="mod">
          <ac:chgData name="Jany Walsh" userId="0310abeb887718a5" providerId="LiveId" clId="{6B35E538-936B-4BC7-AE1F-53AEA5AC8450}" dt="2022-05-17T16:29:57.318" v="26" actId="1036"/>
          <ac:spMkLst>
            <pc:docMk/>
            <pc:sldMk cId="3346353531" sldId="846"/>
            <ac:spMk id="88" creationId="{257508E7-7884-4D13-8596-3E2B12E07DA6}"/>
          </ac:spMkLst>
        </pc:spChg>
      </pc:sldChg>
      <pc:sldChg chg="modSp mod modNotes">
        <pc:chgData name="Jany Walsh" userId="0310abeb887718a5" providerId="LiveId" clId="{6B35E538-936B-4BC7-AE1F-53AEA5AC8450}" dt="2022-05-18T15:43:03.858" v="93"/>
        <pc:sldMkLst>
          <pc:docMk/>
          <pc:sldMk cId="3100962489" sldId="850"/>
        </pc:sldMkLst>
        <pc:spChg chg="mod">
          <ac:chgData name="Jany Walsh" userId="0310abeb887718a5" providerId="LiveId" clId="{6B35E538-936B-4BC7-AE1F-53AEA5AC8450}" dt="2022-05-17T16:30:05.538" v="30" actId="1036"/>
          <ac:spMkLst>
            <pc:docMk/>
            <pc:sldMk cId="3100962489" sldId="850"/>
            <ac:spMk id="14" creationId="{ED4BF3D4-0414-44CA-9445-F872C81FDA85}"/>
          </ac:spMkLst>
        </pc:spChg>
      </pc:sldChg>
      <pc:sldChg chg="modNotes">
        <pc:chgData name="Jany Walsh" userId="0310abeb887718a5" providerId="LiveId" clId="{6B35E538-936B-4BC7-AE1F-53AEA5AC8450}" dt="2022-05-18T15:43:03.858" v="93"/>
        <pc:sldMkLst>
          <pc:docMk/>
          <pc:sldMk cId="2526550181" sldId="857"/>
        </pc:sldMkLst>
      </pc:sldChg>
      <pc:sldChg chg="modSp mod modNotes">
        <pc:chgData name="Jany Walsh" userId="0310abeb887718a5" providerId="LiveId" clId="{6B35E538-936B-4BC7-AE1F-53AEA5AC8450}" dt="2022-05-18T15:43:03.858" v="93"/>
        <pc:sldMkLst>
          <pc:docMk/>
          <pc:sldMk cId="3215397918" sldId="860"/>
        </pc:sldMkLst>
        <pc:spChg chg="mod">
          <ac:chgData name="Jany Walsh" userId="0310abeb887718a5" providerId="LiveId" clId="{6B35E538-936B-4BC7-AE1F-53AEA5AC8450}" dt="2022-05-17T16:33:02.236" v="57" actId="1076"/>
          <ac:spMkLst>
            <pc:docMk/>
            <pc:sldMk cId="3215397918" sldId="860"/>
            <ac:spMk id="20" creationId="{23A0A6EA-F005-4A38-8552-162B9D5E72FD}"/>
          </ac:spMkLst>
        </pc:spChg>
      </pc:sldChg>
      <pc:sldChg chg="modNotes">
        <pc:chgData name="Jany Walsh" userId="0310abeb887718a5" providerId="LiveId" clId="{6B35E538-936B-4BC7-AE1F-53AEA5AC8450}" dt="2022-05-18T15:43:03.858" v="93"/>
        <pc:sldMkLst>
          <pc:docMk/>
          <pc:sldMk cId="2033976167" sldId="868"/>
        </pc:sldMkLst>
      </pc:sldChg>
      <pc:sldChg chg="modSp mod modNotes">
        <pc:chgData name="Jany Walsh" userId="0310abeb887718a5" providerId="LiveId" clId="{6B35E538-936B-4BC7-AE1F-53AEA5AC8450}" dt="2022-05-18T15:43:03.858" v="93"/>
        <pc:sldMkLst>
          <pc:docMk/>
          <pc:sldMk cId="2593078770" sldId="870"/>
        </pc:sldMkLst>
        <pc:spChg chg="mod">
          <ac:chgData name="Jany Walsh" userId="0310abeb887718a5" providerId="LiveId" clId="{6B35E538-936B-4BC7-AE1F-53AEA5AC8450}" dt="2022-05-17T16:34:20.666" v="65" actId="1076"/>
          <ac:spMkLst>
            <pc:docMk/>
            <pc:sldMk cId="2593078770" sldId="870"/>
            <ac:spMk id="19" creationId="{E33DB65A-82B1-40AE-8558-E6AC8506F708}"/>
          </ac:spMkLst>
        </pc:spChg>
        <pc:spChg chg="mod">
          <ac:chgData name="Jany Walsh" userId="0310abeb887718a5" providerId="LiveId" clId="{6B35E538-936B-4BC7-AE1F-53AEA5AC8450}" dt="2022-05-17T16:34:23.810" v="66" actId="1076"/>
          <ac:spMkLst>
            <pc:docMk/>
            <pc:sldMk cId="2593078770" sldId="870"/>
            <ac:spMk id="20" creationId="{9E54CFA7-51B1-4FDC-8CF8-5759DA4FF656}"/>
          </ac:spMkLst>
        </pc:spChg>
      </pc:sldChg>
      <pc:sldChg chg="modNotes">
        <pc:chgData name="Jany Walsh" userId="0310abeb887718a5" providerId="LiveId" clId="{6B35E538-936B-4BC7-AE1F-53AEA5AC8450}" dt="2022-05-18T15:43:03.858" v="93"/>
        <pc:sldMkLst>
          <pc:docMk/>
          <pc:sldMk cId="1899444776" sldId="872"/>
        </pc:sldMkLst>
      </pc:sldChg>
      <pc:sldChg chg="modNotes">
        <pc:chgData name="Jany Walsh" userId="0310abeb887718a5" providerId="LiveId" clId="{6B35E538-936B-4BC7-AE1F-53AEA5AC8450}" dt="2022-05-18T15:43:03.858" v="93"/>
        <pc:sldMkLst>
          <pc:docMk/>
          <pc:sldMk cId="965370060" sldId="874"/>
        </pc:sldMkLst>
      </pc:sldChg>
      <pc:sldChg chg="modNotes">
        <pc:chgData name="Jany Walsh" userId="0310abeb887718a5" providerId="LiveId" clId="{6B35E538-936B-4BC7-AE1F-53AEA5AC8450}" dt="2022-05-18T15:43:03.858" v="93"/>
        <pc:sldMkLst>
          <pc:docMk/>
          <pc:sldMk cId="1099421240" sldId="879"/>
        </pc:sldMkLst>
      </pc:sldChg>
      <pc:sldChg chg="modSp mod modNotes">
        <pc:chgData name="Jany Walsh" userId="0310abeb887718a5" providerId="LiveId" clId="{6B35E538-936B-4BC7-AE1F-53AEA5AC8450}" dt="2022-05-18T15:43:03.858" v="93"/>
        <pc:sldMkLst>
          <pc:docMk/>
          <pc:sldMk cId="2385418180" sldId="880"/>
        </pc:sldMkLst>
        <pc:spChg chg="mod">
          <ac:chgData name="Jany Walsh" userId="0310abeb887718a5" providerId="LiveId" clId="{6B35E538-936B-4BC7-AE1F-53AEA5AC8450}" dt="2022-05-17T16:34:43.962" v="69" actId="1076"/>
          <ac:spMkLst>
            <pc:docMk/>
            <pc:sldMk cId="2385418180" sldId="880"/>
            <ac:spMk id="2" creationId="{EFB193F4-819C-4F56-B89E-2E9DC5D4EA5A}"/>
          </ac:spMkLst>
        </pc:spChg>
        <pc:spChg chg="mod">
          <ac:chgData name="Jany Walsh" userId="0310abeb887718a5" providerId="LiveId" clId="{6B35E538-936B-4BC7-AE1F-53AEA5AC8450}" dt="2022-05-17T16:34:47.017" v="70" actId="1076"/>
          <ac:spMkLst>
            <pc:docMk/>
            <pc:sldMk cId="2385418180" sldId="880"/>
            <ac:spMk id="10" creationId="{71074FED-444D-41C6-A310-A172633844AA}"/>
          </ac:spMkLst>
        </pc:spChg>
      </pc:sldChg>
      <pc:sldChg chg="modSp mod modNotes">
        <pc:chgData name="Jany Walsh" userId="0310abeb887718a5" providerId="LiveId" clId="{6B35E538-936B-4BC7-AE1F-53AEA5AC8450}" dt="2022-05-18T15:43:03.858" v="93"/>
        <pc:sldMkLst>
          <pc:docMk/>
          <pc:sldMk cId="2066921877" sldId="890"/>
        </pc:sldMkLst>
        <pc:spChg chg="mod">
          <ac:chgData name="Jany Walsh" userId="0310abeb887718a5" providerId="LiveId" clId="{6B35E538-936B-4BC7-AE1F-53AEA5AC8450}" dt="2022-05-17T16:35:11.406" v="87" actId="20577"/>
          <ac:spMkLst>
            <pc:docMk/>
            <pc:sldMk cId="2066921877" sldId="890"/>
            <ac:spMk id="11" creationId="{427235AA-4CDB-6605-218A-27680C7EDF39}"/>
          </ac:spMkLst>
        </pc:spChg>
        <pc:spChg chg="mod">
          <ac:chgData name="Jany Walsh" userId="0310abeb887718a5" providerId="LiveId" clId="{6B35E538-936B-4BC7-AE1F-53AEA5AC8450}" dt="2022-05-17T16:35:21.129" v="89" actId="1076"/>
          <ac:spMkLst>
            <pc:docMk/>
            <pc:sldMk cId="2066921877" sldId="890"/>
            <ac:spMk id="13" creationId="{0361D681-F95E-B1DB-F722-6ED1D304B015}"/>
          </ac:spMkLst>
        </pc:spChg>
      </pc:sldChg>
      <pc:sldChg chg="modSp mod modNotes">
        <pc:chgData name="Jany Walsh" userId="0310abeb887718a5" providerId="LiveId" clId="{6B35E538-936B-4BC7-AE1F-53AEA5AC8450}" dt="2022-05-18T15:43:03.858" v="93"/>
        <pc:sldMkLst>
          <pc:docMk/>
          <pc:sldMk cId="4210861252" sldId="893"/>
        </pc:sldMkLst>
        <pc:spChg chg="mod">
          <ac:chgData name="Jany Walsh" userId="0310abeb887718a5" providerId="LiveId" clId="{6B35E538-936B-4BC7-AE1F-53AEA5AC8450}" dt="2022-05-17T16:34:16.674" v="64" actId="1076"/>
          <ac:spMkLst>
            <pc:docMk/>
            <pc:sldMk cId="4210861252" sldId="893"/>
            <ac:spMk id="11" creationId="{3C66181E-AA58-47E0-8A28-498BC2826661}"/>
          </ac:spMkLst>
        </pc:spChg>
      </pc:sldChg>
      <pc:sldChg chg="modSp mod modNotes">
        <pc:chgData name="Jany Walsh" userId="0310abeb887718a5" providerId="LiveId" clId="{6B35E538-936B-4BC7-AE1F-53AEA5AC8450}" dt="2022-05-18T15:43:03.858" v="93"/>
        <pc:sldMkLst>
          <pc:docMk/>
          <pc:sldMk cId="4059344496" sldId="894"/>
        </pc:sldMkLst>
        <pc:spChg chg="mod">
          <ac:chgData name="Jany Walsh" userId="0310abeb887718a5" providerId="LiveId" clId="{6B35E538-936B-4BC7-AE1F-53AEA5AC8450}" dt="2022-05-17T16:33:52.738" v="59" actId="1076"/>
          <ac:spMkLst>
            <pc:docMk/>
            <pc:sldMk cId="4059344496" sldId="894"/>
            <ac:spMk id="26" creationId="{B13EB510-15D8-4A77-A00B-128781B61CEF}"/>
          </ac:spMkLst>
        </pc:spChg>
        <pc:spChg chg="mod">
          <ac:chgData name="Jany Walsh" userId="0310abeb887718a5" providerId="LiveId" clId="{6B35E538-936B-4BC7-AE1F-53AEA5AC8450}" dt="2022-05-18T15:42:05.481" v="92" actId="207"/>
          <ac:spMkLst>
            <pc:docMk/>
            <pc:sldMk cId="4059344496" sldId="894"/>
            <ac:spMk id="30" creationId="{0D2F42BB-1349-48AF-BE4C-904F3A8E670F}"/>
          </ac:spMkLst>
        </pc:spChg>
        <pc:picChg chg="mod">
          <ac:chgData name="Jany Walsh" userId="0310abeb887718a5" providerId="LiveId" clId="{6B35E538-936B-4BC7-AE1F-53AEA5AC8450}" dt="2022-05-18T15:41:15.550" v="90" actId="1076"/>
          <ac:picMkLst>
            <pc:docMk/>
            <pc:sldMk cId="4059344496" sldId="894"/>
            <ac:picMk id="10" creationId="{89AC7BAC-B945-46B7-BEED-7C7D424FAAC5}"/>
          </ac:picMkLst>
        </pc:picChg>
      </pc:sldChg>
      <pc:sldChg chg="modSp mod modNotes">
        <pc:chgData name="Jany Walsh" userId="0310abeb887718a5" providerId="LiveId" clId="{6B35E538-936B-4BC7-AE1F-53AEA5AC8450}" dt="2022-05-18T15:43:03.858" v="93"/>
        <pc:sldMkLst>
          <pc:docMk/>
          <pc:sldMk cId="1385211265" sldId="895"/>
        </pc:sldMkLst>
        <pc:spChg chg="mod">
          <ac:chgData name="Jany Walsh" userId="0310abeb887718a5" providerId="LiveId" clId="{6B35E538-936B-4BC7-AE1F-53AEA5AC8450}" dt="2022-05-17T16:33:55.858" v="60" actId="1076"/>
          <ac:spMkLst>
            <pc:docMk/>
            <pc:sldMk cId="1385211265" sldId="895"/>
            <ac:spMk id="16" creationId="{643606A3-330A-42C4-A7CE-22F1A3C24A92}"/>
          </ac:spMkLst>
        </pc:spChg>
      </pc:sldChg>
      <pc:sldChg chg="modNotes">
        <pc:chgData name="Jany Walsh" userId="0310abeb887718a5" providerId="LiveId" clId="{6B35E538-936B-4BC7-AE1F-53AEA5AC8450}" dt="2022-05-18T15:43:03.858" v="93"/>
        <pc:sldMkLst>
          <pc:docMk/>
          <pc:sldMk cId="3027922839" sldId="897"/>
        </pc:sldMkLst>
      </pc:sldChg>
      <pc:sldChg chg="modSp mod modNotes">
        <pc:chgData name="Jany Walsh" userId="0310abeb887718a5" providerId="LiveId" clId="{6B35E538-936B-4BC7-AE1F-53AEA5AC8450}" dt="2022-05-18T15:43:03.858" v="93"/>
        <pc:sldMkLst>
          <pc:docMk/>
          <pc:sldMk cId="3347158597" sldId="898"/>
        </pc:sldMkLst>
        <pc:spChg chg="mod">
          <ac:chgData name="Jany Walsh" userId="0310abeb887718a5" providerId="LiveId" clId="{6B35E538-936B-4BC7-AE1F-53AEA5AC8450}" dt="2022-05-17T16:30:15.404" v="32" actId="1076"/>
          <ac:spMkLst>
            <pc:docMk/>
            <pc:sldMk cId="3347158597" sldId="898"/>
            <ac:spMk id="8" creationId="{926EBFCA-055A-4AC7-B5B2-661D2650FD7A}"/>
          </ac:spMkLst>
        </pc:spChg>
        <pc:spChg chg="mod">
          <ac:chgData name="Jany Walsh" userId="0310abeb887718a5" providerId="LiveId" clId="{6B35E538-936B-4BC7-AE1F-53AEA5AC8450}" dt="2022-05-17T16:30:19.004" v="33" actId="1076"/>
          <ac:spMkLst>
            <pc:docMk/>
            <pc:sldMk cId="3347158597" sldId="898"/>
            <ac:spMk id="9" creationId="{3F8CD4ED-02D5-449F-9350-C9A284BF886E}"/>
          </ac:spMkLst>
        </pc:spChg>
        <pc:spChg chg="mod">
          <ac:chgData name="Jany Walsh" userId="0310abeb887718a5" providerId="LiveId" clId="{6B35E538-936B-4BC7-AE1F-53AEA5AC8450}" dt="2022-05-17T16:30:39.301" v="34" actId="1076"/>
          <ac:spMkLst>
            <pc:docMk/>
            <pc:sldMk cId="3347158597" sldId="898"/>
            <ac:spMk id="10" creationId="{011707F0-5EAC-4391-B6D0-A48CD2F9FA64}"/>
          </ac:spMkLst>
        </pc:spChg>
        <pc:spChg chg="mod">
          <ac:chgData name="Jany Walsh" userId="0310abeb887718a5" providerId="LiveId" clId="{6B35E538-936B-4BC7-AE1F-53AEA5AC8450}" dt="2022-05-17T16:31:23.930" v="44" actId="1076"/>
          <ac:spMkLst>
            <pc:docMk/>
            <pc:sldMk cId="3347158597" sldId="898"/>
            <ac:spMk id="11" creationId="{ECD3F206-9213-4BD1-AE39-0A0427217D98}"/>
          </ac:spMkLst>
        </pc:spChg>
        <pc:spChg chg="mod">
          <ac:chgData name="Jany Walsh" userId="0310abeb887718a5" providerId="LiveId" clId="{6B35E538-936B-4BC7-AE1F-53AEA5AC8450}" dt="2022-05-17T16:30:44.211" v="36" actId="1076"/>
          <ac:spMkLst>
            <pc:docMk/>
            <pc:sldMk cId="3347158597" sldId="898"/>
            <ac:spMk id="13" creationId="{CD7FF892-DB6F-4F2C-891A-1C2504A131C4}"/>
          </ac:spMkLst>
        </pc:spChg>
        <pc:spChg chg="mod">
          <ac:chgData name="Jany Walsh" userId="0310abeb887718a5" providerId="LiveId" clId="{6B35E538-936B-4BC7-AE1F-53AEA5AC8450}" dt="2022-05-17T16:30:56.323" v="40" actId="1076"/>
          <ac:spMkLst>
            <pc:docMk/>
            <pc:sldMk cId="3347158597" sldId="898"/>
            <ac:spMk id="15" creationId="{FEF24224-6D0C-4AE8-88DD-BEB074ED7DBE}"/>
          </ac:spMkLst>
        </pc:spChg>
        <pc:spChg chg="mod">
          <ac:chgData name="Jany Walsh" userId="0310abeb887718a5" providerId="LiveId" clId="{6B35E538-936B-4BC7-AE1F-53AEA5AC8450}" dt="2022-05-17T16:31:42.011" v="49" actId="1076"/>
          <ac:spMkLst>
            <pc:docMk/>
            <pc:sldMk cId="3347158597" sldId="898"/>
            <ac:spMk id="16" creationId="{E589CABA-CE81-4C6E-A855-A200CC36F214}"/>
          </ac:spMkLst>
        </pc:spChg>
        <pc:spChg chg="mod">
          <ac:chgData name="Jany Walsh" userId="0310abeb887718a5" providerId="LiveId" clId="{6B35E538-936B-4BC7-AE1F-53AEA5AC8450}" dt="2022-05-17T16:31:58.172" v="53" actId="1076"/>
          <ac:spMkLst>
            <pc:docMk/>
            <pc:sldMk cId="3347158597" sldId="898"/>
            <ac:spMk id="17" creationId="{D9006C08-8E9C-4B0F-A912-A92717F1EC55}"/>
          </ac:spMkLst>
        </pc:spChg>
        <pc:spChg chg="mod">
          <ac:chgData name="Jany Walsh" userId="0310abeb887718a5" providerId="LiveId" clId="{6B35E538-936B-4BC7-AE1F-53AEA5AC8450}" dt="2022-05-17T16:31:28.395" v="45" actId="1076"/>
          <ac:spMkLst>
            <pc:docMk/>
            <pc:sldMk cId="3347158597" sldId="898"/>
            <ac:spMk id="18" creationId="{8473D078-8666-464F-888B-AECAB50CDC08}"/>
          </ac:spMkLst>
        </pc:spChg>
        <pc:spChg chg="mod">
          <ac:chgData name="Jany Walsh" userId="0310abeb887718a5" providerId="LiveId" clId="{6B35E538-936B-4BC7-AE1F-53AEA5AC8450}" dt="2022-05-17T16:31:33.907" v="47" actId="1076"/>
          <ac:spMkLst>
            <pc:docMk/>
            <pc:sldMk cId="3347158597" sldId="898"/>
            <ac:spMk id="19" creationId="{34FAB931-367E-4617-AC1B-9F5DBBA57DD6}"/>
          </ac:spMkLst>
        </pc:spChg>
        <pc:spChg chg="mod">
          <ac:chgData name="Jany Walsh" userId="0310abeb887718a5" providerId="LiveId" clId="{6B35E538-936B-4BC7-AE1F-53AEA5AC8450}" dt="2022-05-17T16:31:48.164" v="51" actId="1076"/>
          <ac:spMkLst>
            <pc:docMk/>
            <pc:sldMk cId="3347158597" sldId="898"/>
            <ac:spMk id="20" creationId="{52C935EF-0D01-4BD5-A00E-9576214236AF}"/>
          </ac:spMkLst>
        </pc:spChg>
        <pc:spChg chg="mod">
          <ac:chgData name="Jany Walsh" userId="0310abeb887718a5" providerId="LiveId" clId="{6B35E538-936B-4BC7-AE1F-53AEA5AC8450}" dt="2022-05-17T16:32:37.419" v="55" actId="1076"/>
          <ac:spMkLst>
            <pc:docMk/>
            <pc:sldMk cId="3347158597" sldId="898"/>
            <ac:spMk id="21" creationId="{873A7C9E-6493-4602-8F5D-9269F6688402}"/>
          </ac:spMkLst>
        </pc:spChg>
        <pc:grpChg chg="mod">
          <ac:chgData name="Jany Walsh" userId="0310abeb887718a5" providerId="LiveId" clId="{6B35E538-936B-4BC7-AE1F-53AEA5AC8450}" dt="2022-05-17T16:32:41.571" v="56" actId="1076"/>
          <ac:grpSpMkLst>
            <pc:docMk/>
            <pc:sldMk cId="3347158597" sldId="898"/>
            <ac:grpSpMk id="66" creationId="{B27234F6-8EF9-4803-8B2B-378626475346}"/>
          </ac:grpSpMkLst>
        </pc:grpChg>
        <pc:grpChg chg="mod">
          <ac:chgData name="Jany Walsh" userId="0310abeb887718a5" providerId="LiveId" clId="{6B35E538-936B-4BC7-AE1F-53AEA5AC8450}" dt="2022-05-17T16:31:50.339" v="52" actId="1076"/>
          <ac:grpSpMkLst>
            <pc:docMk/>
            <pc:sldMk cId="3347158597" sldId="898"/>
            <ac:grpSpMk id="67" creationId="{16978654-0EE6-4349-88BD-73B3BAD02983}"/>
          </ac:grpSpMkLst>
        </pc:grpChg>
        <pc:grpChg chg="mod">
          <ac:chgData name="Jany Walsh" userId="0310abeb887718a5" providerId="LiveId" clId="{6B35E538-936B-4BC7-AE1F-53AEA5AC8450}" dt="2022-05-17T16:31:37.532" v="48" actId="1076"/>
          <ac:grpSpMkLst>
            <pc:docMk/>
            <pc:sldMk cId="3347158597" sldId="898"/>
            <ac:grpSpMk id="68" creationId="{B04D71A2-08BF-40C4-A3B7-9B025A1B01F6}"/>
          </ac:grpSpMkLst>
        </pc:grpChg>
        <pc:grpChg chg="mod">
          <ac:chgData name="Jany Walsh" userId="0310abeb887718a5" providerId="LiveId" clId="{6B35E538-936B-4BC7-AE1F-53AEA5AC8450}" dt="2022-05-17T16:31:30.380" v="46" actId="1076"/>
          <ac:grpSpMkLst>
            <pc:docMk/>
            <pc:sldMk cId="3347158597" sldId="898"/>
            <ac:grpSpMk id="69" creationId="{E475EAF8-A59A-4D08-99AB-B1D62E3751A5}"/>
          </ac:grpSpMkLst>
        </pc:grpChg>
        <pc:grpChg chg="mod">
          <ac:chgData name="Jany Walsh" userId="0310abeb887718a5" providerId="LiveId" clId="{6B35E538-936B-4BC7-AE1F-53AEA5AC8450}" dt="2022-05-17T16:30:45.668" v="37" actId="1076"/>
          <ac:grpSpMkLst>
            <pc:docMk/>
            <pc:sldMk cId="3347158597" sldId="898"/>
            <ac:grpSpMk id="70" creationId="{B00ED264-0C63-4163-8632-9BA4BA7D2EED}"/>
          </ac:grpSpMkLst>
        </pc:grpChg>
        <pc:grpChg chg="mod">
          <ac:chgData name="Jany Walsh" userId="0310abeb887718a5" providerId="LiveId" clId="{6B35E538-936B-4BC7-AE1F-53AEA5AC8450}" dt="2022-05-17T16:30:58.035" v="41" actId="1076"/>
          <ac:grpSpMkLst>
            <pc:docMk/>
            <pc:sldMk cId="3347158597" sldId="898"/>
            <ac:grpSpMk id="71" creationId="{43ED20E6-5F39-4770-AE88-85E17FC655DA}"/>
          </ac:grpSpMkLst>
        </pc:grpChg>
        <pc:grpChg chg="mod">
          <ac:chgData name="Jany Walsh" userId="0310abeb887718a5" providerId="LiveId" clId="{6B35E538-936B-4BC7-AE1F-53AEA5AC8450}" dt="2022-05-17T16:31:43.243" v="50" actId="1076"/>
          <ac:grpSpMkLst>
            <pc:docMk/>
            <pc:sldMk cId="3347158597" sldId="898"/>
            <ac:grpSpMk id="72" creationId="{FEDEFD87-5034-42A7-AAD0-F392C976867A}"/>
          </ac:grpSpMkLst>
        </pc:grpChg>
        <pc:picChg chg="mod">
          <ac:chgData name="Jany Walsh" userId="0310abeb887718a5" providerId="LiveId" clId="{6B35E538-936B-4BC7-AE1F-53AEA5AC8450}" dt="2022-05-17T16:31:59.869" v="54" actId="1076"/>
          <ac:picMkLst>
            <pc:docMk/>
            <pc:sldMk cId="3347158597" sldId="898"/>
            <ac:picMk id="51" creationId="{FF69C48B-FCE6-4CE9-9868-F35354F9772F}"/>
          </ac:picMkLst>
        </pc:picChg>
      </pc:sldChg>
      <pc:sldChg chg="modSp mod modNotes">
        <pc:chgData name="Jany Walsh" userId="0310abeb887718a5" providerId="LiveId" clId="{6B35E538-936B-4BC7-AE1F-53AEA5AC8450}" dt="2022-05-18T15:43:03.858" v="93"/>
        <pc:sldMkLst>
          <pc:docMk/>
          <pc:sldMk cId="790323108" sldId="899"/>
        </pc:sldMkLst>
        <pc:spChg chg="mod">
          <ac:chgData name="Jany Walsh" userId="0310abeb887718a5" providerId="LiveId" clId="{6B35E538-936B-4BC7-AE1F-53AEA5AC8450}" dt="2022-05-17T16:34:28.650" v="67" actId="1076"/>
          <ac:spMkLst>
            <pc:docMk/>
            <pc:sldMk cId="790323108" sldId="899"/>
            <ac:spMk id="5" creationId="{599CBE53-D4E3-49DB-85D0-23808C0D48D0}"/>
          </ac:spMkLst>
        </pc:spChg>
      </pc:sldChg>
      <pc:sldChg chg="modNotes">
        <pc:chgData name="Jany Walsh" userId="0310abeb887718a5" providerId="LiveId" clId="{6B35E538-936B-4BC7-AE1F-53AEA5AC8450}" dt="2022-05-18T15:43:03.858" v="93"/>
        <pc:sldMkLst>
          <pc:docMk/>
          <pc:sldMk cId="3061152867" sldId="903"/>
        </pc:sldMkLst>
      </pc:sldChg>
      <pc:sldChg chg="modSp mod modNotes">
        <pc:chgData name="Jany Walsh" userId="0310abeb887718a5" providerId="LiveId" clId="{6B35E538-936B-4BC7-AE1F-53AEA5AC8450}" dt="2022-05-18T15:43:03.858" v="93"/>
        <pc:sldMkLst>
          <pc:docMk/>
          <pc:sldMk cId="4151782001" sldId="905"/>
        </pc:sldMkLst>
        <pc:spChg chg="mod">
          <ac:chgData name="Jany Walsh" userId="0310abeb887718a5" providerId="LiveId" clId="{6B35E538-936B-4BC7-AE1F-53AEA5AC8450}" dt="2022-05-17T16:30:11.316" v="31" actId="1076"/>
          <ac:spMkLst>
            <pc:docMk/>
            <pc:sldMk cId="4151782001" sldId="905"/>
            <ac:spMk id="75" creationId="{AEAEB361-8F5D-41EA-BC0C-196E9A0349FB}"/>
          </ac:spMkLst>
        </pc:spChg>
      </pc:sldChg>
      <pc:sldChg chg="modSp mod modNotes">
        <pc:chgData name="Jany Walsh" userId="0310abeb887718a5" providerId="LiveId" clId="{6B35E538-936B-4BC7-AE1F-53AEA5AC8450}" dt="2022-05-18T15:43:03.858" v="93"/>
        <pc:sldMkLst>
          <pc:docMk/>
          <pc:sldMk cId="1902317843" sldId="907"/>
        </pc:sldMkLst>
        <pc:spChg chg="mod">
          <ac:chgData name="Jany Walsh" userId="0310abeb887718a5" providerId="LiveId" clId="{6B35E538-936B-4BC7-AE1F-53AEA5AC8450}" dt="2022-05-17T16:30:02.220" v="28" actId="1076"/>
          <ac:spMkLst>
            <pc:docMk/>
            <pc:sldMk cId="1902317843" sldId="907"/>
            <ac:spMk id="54" creationId="{43B0170C-C9B8-45D3-9733-695F32350EFF}"/>
          </ac:spMkLst>
        </pc:spChg>
      </pc:sldChg>
      <pc:sldChg chg="modSp mod modNotes">
        <pc:chgData name="Jany Walsh" userId="0310abeb887718a5" providerId="LiveId" clId="{6B35E538-936B-4BC7-AE1F-53AEA5AC8450}" dt="2022-05-18T15:43:03.858" v="93"/>
        <pc:sldMkLst>
          <pc:docMk/>
          <pc:sldMk cId="3211795512" sldId="912"/>
        </pc:sldMkLst>
        <pc:spChg chg="mod">
          <ac:chgData name="Jany Walsh" userId="0310abeb887718a5" providerId="LiveId" clId="{6B35E538-936B-4BC7-AE1F-53AEA5AC8450}" dt="2022-05-17T16:29:47.613" v="20" actId="1076"/>
          <ac:spMkLst>
            <pc:docMk/>
            <pc:sldMk cId="3211795512" sldId="912"/>
            <ac:spMk id="154" creationId="{4E387E7B-9DBB-4F63-B829-22FA2BA54671}"/>
          </ac:spMkLst>
        </pc:spChg>
        <pc:picChg chg="mod">
          <ac:chgData name="Jany Walsh" userId="0310abeb887718a5" providerId="LiveId" clId="{6B35E538-936B-4BC7-AE1F-53AEA5AC8450}" dt="2022-05-17T16:29:37.118" v="18" actId="14100"/>
          <ac:picMkLst>
            <pc:docMk/>
            <pc:sldMk cId="3211795512" sldId="912"/>
            <ac:picMk id="138" creationId="{BB9B6A2D-5FAF-4D45-B67D-34889DBAD319}"/>
          </ac:picMkLst>
        </pc:picChg>
        <pc:picChg chg="mod">
          <ac:chgData name="Jany Walsh" userId="0310abeb887718a5" providerId="LiveId" clId="{6B35E538-936B-4BC7-AE1F-53AEA5AC8450}" dt="2022-05-17T16:29:36.719" v="17" actId="14100"/>
          <ac:picMkLst>
            <pc:docMk/>
            <pc:sldMk cId="3211795512" sldId="912"/>
            <ac:picMk id="152" creationId="{3405E73F-17F8-4F60-AD03-DBF240D517B5}"/>
          </ac:picMkLst>
        </pc:picChg>
      </pc:sldChg>
      <pc:sldChg chg="modNotes">
        <pc:chgData name="Jany Walsh" userId="0310abeb887718a5" providerId="LiveId" clId="{6B35E538-936B-4BC7-AE1F-53AEA5AC8450}" dt="2022-05-18T15:43:03.858" v="93"/>
        <pc:sldMkLst>
          <pc:docMk/>
          <pc:sldMk cId="3983226771" sldId="913"/>
        </pc:sldMkLst>
      </pc:sldChg>
      <pc:sldChg chg="addSp delSp modSp add mod">
        <pc:chgData name="Jany Walsh" userId="0310abeb887718a5" providerId="LiveId" clId="{6B35E538-936B-4BC7-AE1F-53AEA5AC8450}" dt="2022-05-19T16:13:17.565" v="137" actId="732"/>
        <pc:sldMkLst>
          <pc:docMk/>
          <pc:sldMk cId="3653572463" sldId="914"/>
        </pc:sldMkLst>
        <pc:spChg chg="mod">
          <ac:chgData name="Jany Walsh" userId="0310abeb887718a5" providerId="LiveId" clId="{6B35E538-936B-4BC7-AE1F-53AEA5AC8450}" dt="2022-05-19T16:09:00.022" v="129" actId="20577"/>
          <ac:spMkLst>
            <pc:docMk/>
            <pc:sldMk cId="3653572463" sldId="914"/>
            <ac:spMk id="8" creationId="{E4EEA45A-F7B3-F2BB-C115-CCBC1D8D43D5}"/>
          </ac:spMkLst>
        </pc:spChg>
        <pc:spChg chg="del">
          <ac:chgData name="Jany Walsh" userId="0310abeb887718a5" providerId="LiveId" clId="{6B35E538-936B-4BC7-AE1F-53AEA5AC8450}" dt="2022-05-19T16:05:24.046" v="96" actId="478"/>
          <ac:spMkLst>
            <pc:docMk/>
            <pc:sldMk cId="3653572463" sldId="914"/>
            <ac:spMk id="9" creationId="{8F27844A-E569-AB2D-081D-48F426356BC0}"/>
          </ac:spMkLst>
        </pc:spChg>
        <pc:picChg chg="add mod modCrop">
          <ac:chgData name="Jany Walsh" userId="0310abeb887718a5" providerId="LiveId" clId="{6B35E538-936B-4BC7-AE1F-53AEA5AC8450}" dt="2022-05-19T16:13:17.565" v="137" actId="732"/>
          <ac:picMkLst>
            <pc:docMk/>
            <pc:sldMk cId="3653572463" sldId="914"/>
            <ac:picMk id="3" creationId="{36ED3B80-EC8E-C6C3-E88C-1CF639336BC2}"/>
          </ac:picMkLst>
        </pc:picChg>
        <pc:picChg chg="del">
          <ac:chgData name="Jany Walsh" userId="0310abeb887718a5" providerId="LiveId" clId="{6B35E538-936B-4BC7-AE1F-53AEA5AC8450}" dt="2022-05-19T16:05:22.259" v="95" actId="478"/>
          <ac:picMkLst>
            <pc:docMk/>
            <pc:sldMk cId="3653572463" sldId="914"/>
            <ac:picMk id="10" creationId="{DFF61CB7-026F-2DF4-B6F7-0FE6FDD8B23E}"/>
          </ac:picMkLst>
        </pc:picChg>
        <pc:picChg chg="del">
          <ac:chgData name="Jany Walsh" userId="0310abeb887718a5" providerId="LiveId" clId="{6B35E538-936B-4BC7-AE1F-53AEA5AC8450}" dt="2022-05-19T16:07:14.706" v="114" actId="478"/>
          <ac:picMkLst>
            <pc:docMk/>
            <pc:sldMk cId="3653572463" sldId="914"/>
            <ac:picMk id="11" creationId="{2D05CB3F-0068-43F2-B0DE-BA3887A73B9E}"/>
          </ac:picMkLst>
        </pc:picChg>
        <pc:picChg chg="add mod">
          <ac:chgData name="Jany Walsh" userId="0310abeb887718a5" providerId="LiveId" clId="{6B35E538-936B-4BC7-AE1F-53AEA5AC8450}" dt="2022-05-19T16:06:55.271" v="109" actId="1076"/>
          <ac:picMkLst>
            <pc:docMk/>
            <pc:sldMk cId="3653572463" sldId="914"/>
            <ac:picMk id="12" creationId="{B4FA0C2E-0972-6C80-F76A-AF93A2E410BB}"/>
          </ac:picMkLst>
        </pc:picChg>
        <pc:picChg chg="add mod">
          <ac:chgData name="Jany Walsh" userId="0310abeb887718a5" providerId="LiveId" clId="{6B35E538-936B-4BC7-AE1F-53AEA5AC8450}" dt="2022-05-19T16:07:00.767" v="111" actId="1076"/>
          <ac:picMkLst>
            <pc:docMk/>
            <pc:sldMk cId="3653572463" sldId="914"/>
            <ac:picMk id="13" creationId="{B5BDE339-F1BB-6531-26E8-CD42C219FA47}"/>
          </ac:picMkLst>
        </pc:picChg>
        <pc:picChg chg="add del mod modCrop">
          <ac:chgData name="Jany Walsh" userId="0310abeb887718a5" providerId="LiveId" clId="{6B35E538-936B-4BC7-AE1F-53AEA5AC8450}" dt="2022-05-19T16:10:06.913" v="132" actId="478"/>
          <ac:picMkLst>
            <pc:docMk/>
            <pc:sldMk cId="3653572463" sldId="914"/>
            <ac:picMk id="14" creationId="{FEDFA467-9B2C-088C-B63A-AAB7CCC0002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592B12-C546-4EF2-9722-6DAFC8BBB56A}" type="datetimeFigureOut">
              <a:rPr lang="en-US" smtClean="0"/>
              <a:t>5/19/2022</a:t>
            </a:fld>
            <a:endParaRPr lang="en-US" dirty="0"/>
          </a:p>
        </p:txBody>
      </p:sp>
      <p:sp>
        <p:nvSpPr>
          <p:cNvPr id="4" name="Slide Image Placeholder 3"/>
          <p:cNvSpPr>
            <a:spLocks noGrp="1" noRot="1" noChangeAspect="1"/>
          </p:cNvSpPr>
          <p:nvPr>
            <p:ph type="sldImg" idx="2"/>
          </p:nvPr>
        </p:nvSpPr>
        <p:spPr>
          <a:xfrm>
            <a:off x="2328863" y="1162050"/>
            <a:ext cx="23526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E81D330-1155-4F4A-8A94-5D1C42C6950E}" type="slidenum">
              <a:rPr lang="en-US" smtClean="0"/>
              <a:t>‹#›</a:t>
            </a:fld>
            <a:endParaRPr lang="en-US" dirty="0"/>
          </a:p>
        </p:txBody>
      </p:sp>
    </p:spTree>
    <p:extLst>
      <p:ext uri="{BB962C8B-B14F-4D97-AF65-F5344CB8AC3E}">
        <p14:creationId xmlns:p14="http://schemas.microsoft.com/office/powerpoint/2010/main" val="909135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everage.era.com/content/era/en/content/agent-tools/listing-distribution.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leverage.era.com/content/era/en/content/agent-tools/Home-Protection-Plan.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leverage.era.com/content/era/en/content/marketing/listing-acquisition.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endParaRPr lang="en-US" sz="20300" dirty="0"/>
          </a:p>
        </p:txBody>
      </p:sp>
      <p:sp>
        <p:nvSpPr>
          <p:cNvPr id="4" name="Slide Number Placeholder 3"/>
          <p:cNvSpPr>
            <a:spLocks noGrp="1"/>
          </p:cNvSpPr>
          <p:nvPr>
            <p:ph type="sldNum" sz="quarter" idx="5"/>
          </p:nvPr>
        </p:nvSpPr>
        <p:spPr/>
        <p:txBody>
          <a:bodyPr/>
          <a:lstStyle/>
          <a:p>
            <a:pPr defTabSz="931702">
              <a:defRPr/>
            </a:pPr>
            <a:fld id="{8C896355-3DDC-9949-861F-AD0908BFCC23}" type="slidenum">
              <a:rPr lang="en-US">
                <a:solidFill>
                  <a:prstClr val="black"/>
                </a:solidFill>
                <a:latin typeface="Calibri" panose="020F0502020204030204"/>
              </a:rPr>
              <a:pPr defTabSz="931702">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38812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b="1" dirty="0"/>
              <a:t>Add a TextERA demo, to show how it works in real time. 60% of text leads convert into an actual showing </a:t>
            </a:r>
            <a:br>
              <a:rPr lang="en-US" b="1" dirty="0"/>
            </a:br>
            <a:r>
              <a:rPr lang="en-US" b="1" dirty="0"/>
              <a:t>Text the word ERA [or your demo code] to 35620</a:t>
            </a:r>
          </a:p>
          <a:p>
            <a:pPr defTabSz="931774">
              <a:defRPr/>
            </a:pPr>
            <a:endParaRPr lang="en-US" b="1" dirty="0"/>
          </a:p>
          <a:p>
            <a:pPr marL="174708" indent="-174708">
              <a:buFont typeface="Arial" panose="020B0604020202020204" pitchFamily="34" charset="0"/>
              <a:buChar char="•"/>
            </a:pPr>
            <a:r>
              <a:rPr lang="en-US" dirty="0"/>
              <a:t>Once the yard sign is in place, we’ll add TextERA. TextERA allows potential buyers to view property details and reach me via a text code. Buyers can simply text a keyword or number provided on your yard sign and they will receive information on your house directly back to their phone. </a:t>
            </a:r>
            <a:r>
              <a:rPr lang="en-US" dirty="0" err="1"/>
              <a:t>TextERA</a:t>
            </a:r>
            <a:r>
              <a:rPr lang="en-US" dirty="0"/>
              <a:t> also sends me an email with their contact information allowing me to capture them as a potential buyer for your house right from the curb.</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ERA.com provides a dynamic, integrated lead-management system that combines marketing automation, customer relationship management, and actionable prospect data. Online requests from buyers are routed immediately via cell phone and email to me for instant follow up.  It also tracks the source of all property leads so we can evaluate our marketing plan on an ongoing basis.</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I’ll post your property on the MLS for additional exposure.</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Your property will get its own website, in addition to its property detail page on ERA.com</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We use search engine marketing (SEM) to drive traffic to ERA.com. Your listing will also be shared with over </a:t>
            </a:r>
            <a:r>
              <a:rPr lang="en-US" dirty="0">
                <a:highlight>
                  <a:srgbClr val="FFFF00"/>
                </a:highlight>
              </a:rPr>
              <a:t>200 of the most popular real estate websites in 20 countries around the globe.</a:t>
            </a:r>
          </a:p>
          <a:p>
            <a:endParaRPr lang="en-US" dirty="0"/>
          </a:p>
          <a:p>
            <a:pPr marL="174708" indent="-174708">
              <a:buFont typeface="Arial" panose="020B0604020202020204" pitchFamily="34" charset="0"/>
              <a:buChar char="•"/>
            </a:pPr>
            <a:r>
              <a:rPr lang="en-US" dirty="0"/>
              <a:t>Response time is equally as important as exposure. Rapid response technology allows me to receive instant notification when there’s an inquiry on your property.</a:t>
            </a:r>
          </a:p>
        </p:txBody>
      </p:sp>
      <p:sp>
        <p:nvSpPr>
          <p:cNvPr id="4" name="Slide Number Placeholder 3"/>
          <p:cNvSpPr>
            <a:spLocks noGrp="1"/>
          </p:cNvSpPr>
          <p:nvPr>
            <p:ph type="sldNum" sz="quarter" idx="5"/>
          </p:nvPr>
        </p:nvSpPr>
        <p:spPr/>
        <p:txBody>
          <a:bodyPr/>
          <a:lstStyle/>
          <a:p>
            <a:fld id="{5E81D330-1155-4F4A-8A94-5D1C42C6950E}" type="slidenum">
              <a:rPr lang="en-US" smtClean="0"/>
              <a:t>10</a:t>
            </a:fld>
            <a:endParaRPr lang="en-US" dirty="0"/>
          </a:p>
        </p:txBody>
      </p:sp>
    </p:spTree>
    <p:extLst>
      <p:ext uri="{BB962C8B-B14F-4D97-AF65-F5344CB8AC3E}">
        <p14:creationId xmlns:p14="http://schemas.microsoft.com/office/powerpoint/2010/main" val="2798904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I’ll share weekly online analytics reports through ListTrac and analyze the performance of our marketing. We will be able to see which sources are generating the most views and user engagements to better understand how much interest your home is generating amongst buyers. (Stand-alone Property Website and Automated tour – we can track traffic to it, and it’s a great way to aggregate data.)</a:t>
            </a:r>
          </a:p>
          <a:p>
            <a:pPr marL="174708"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r>
              <a:rPr lang="en-US" dirty="0"/>
              <a:t>With some of my previous listings, I was able to…(insert results/stats from past listings.) Because of these results, some of my clients said…(insert feedback from prior clients as examples).</a:t>
            </a:r>
          </a:p>
          <a:p>
            <a:pPr marL="174708"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r>
              <a:rPr lang="en-US" dirty="0"/>
              <a:t>Facebook ads brought in X amount of buyers, X amount of showings (snapshot of results from previous listings).</a:t>
            </a:r>
          </a:p>
          <a:p>
            <a:pPr marL="174708" indent="-174708" defTabSz="931774">
              <a:buFont typeface="Arial" panose="020B0604020202020204" pitchFamily="34" charset="0"/>
              <a:buChar char="•"/>
              <a:defRPr/>
            </a:pPr>
            <a:endParaRPr lang="en-US" dirty="0"/>
          </a:p>
          <a:p>
            <a:pPr marL="174708" indent="-174708">
              <a:buFont typeface="Arial" panose="020B0604020202020204" pitchFamily="34" charset="0"/>
              <a:buChar char="•"/>
            </a:pPr>
            <a:r>
              <a:rPr lang="en-US" dirty="0"/>
              <a:t>I’ll always share any feedback I get on your property so that we can strategically refine our plan.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Throughout the process, I will monitor sales conditions and interpret market indicators as they pertain to your listing's market position. Using many of the pre-listing analytic tools, such as the Competitive Marketing Analysis, the Pricing Grid, and other resources, I will continue to offer qualified advice to ensure your home remains in the most competitive position.  </a:t>
            </a:r>
          </a:p>
          <a:p>
            <a:pPr marL="174708" indent="-174708">
              <a:buFont typeface="Arial" panose="020B0604020202020204" pitchFamily="34" charset="0"/>
              <a:buChar char="•"/>
            </a:pPr>
            <a:endParaRPr lang="en-US" dirty="0"/>
          </a:p>
          <a:p>
            <a:r>
              <a:rPr lang="en-US" dirty="0"/>
              <a:t>Go to </a:t>
            </a:r>
            <a:r>
              <a:rPr lang="en-US" dirty="0">
                <a:hlinkClick r:id="rId3"/>
              </a:rPr>
              <a:t>https://leverage.era.com/content/era/en/content/agent-tools/listing-distribution.html</a:t>
            </a:r>
            <a:r>
              <a:rPr lang="en-US" dirty="0"/>
              <a:t> to access listing distribution and reporting. </a:t>
            </a:r>
          </a:p>
        </p:txBody>
      </p:sp>
      <p:sp>
        <p:nvSpPr>
          <p:cNvPr id="4" name="Slide Number Placeholder 3"/>
          <p:cNvSpPr>
            <a:spLocks noGrp="1"/>
          </p:cNvSpPr>
          <p:nvPr>
            <p:ph type="sldNum" sz="quarter" idx="5"/>
          </p:nvPr>
        </p:nvSpPr>
        <p:spPr/>
        <p:txBody>
          <a:bodyPr/>
          <a:lstStyle/>
          <a:p>
            <a:fld id="{5E81D330-1155-4F4A-8A94-5D1C42C6950E}" type="slidenum">
              <a:rPr lang="en-US" smtClean="0"/>
              <a:t>11</a:t>
            </a:fld>
            <a:endParaRPr lang="en-US" dirty="0"/>
          </a:p>
        </p:txBody>
      </p:sp>
    </p:spTree>
    <p:extLst>
      <p:ext uri="{BB962C8B-B14F-4D97-AF65-F5344CB8AC3E}">
        <p14:creationId xmlns:p14="http://schemas.microsoft.com/office/powerpoint/2010/main" val="2042615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endParaRPr lang="en-US" sz="20300" dirty="0"/>
          </a:p>
        </p:txBody>
      </p:sp>
      <p:sp>
        <p:nvSpPr>
          <p:cNvPr id="4" name="Slide Number Placeholder 3"/>
          <p:cNvSpPr>
            <a:spLocks noGrp="1"/>
          </p:cNvSpPr>
          <p:nvPr>
            <p:ph type="sldNum" sz="quarter" idx="5"/>
          </p:nvPr>
        </p:nvSpPr>
        <p:spPr/>
        <p:txBody>
          <a:bodyPr/>
          <a:lstStyle/>
          <a:p>
            <a:pPr defTabSz="931702">
              <a:defRPr/>
            </a:pPr>
            <a:fld id="{8C896355-3DDC-9949-861F-AD0908BFCC23}" type="slidenum">
              <a:rPr lang="en-US">
                <a:solidFill>
                  <a:prstClr val="black"/>
                </a:solidFill>
                <a:latin typeface="Calibri" panose="020F0502020204030204"/>
              </a:rPr>
              <a:pPr defTabSz="931702">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69052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pPr fontAlgn="base"/>
            <a:r>
              <a:rPr lang="en-US" b="1" dirty="0"/>
              <a:t>Here is where you will show your CMA, any other pricing analysis tool you would like to use, and comps.</a:t>
            </a:r>
          </a:p>
          <a:p>
            <a:pPr fontAlgn="base"/>
            <a:r>
              <a:rPr lang="en-US" dirty="0"/>
              <a:t>Your seller has probably done their research online and has an idea of the market and list price for their property. Remember, </a:t>
            </a:r>
            <a:r>
              <a:rPr lang="en-US" i="1" dirty="0"/>
              <a:t>you</a:t>
            </a:r>
            <a:r>
              <a:rPr lang="en-US" dirty="0"/>
              <a:t> are the professional. You can provide expert consultation, true local market knowledge, and the ability to effectively account for property specifics to determine the true market value of the home. Present your findings, and work in concert with the seller to arrive at a decision that is the natural result of your research and presentation.</a:t>
            </a:r>
          </a:p>
          <a:p>
            <a:endParaRPr lang="en-US" dirty="0"/>
          </a:p>
          <a:p>
            <a:pPr defTabSz="931774">
              <a:defRPr/>
            </a:pPr>
            <a:r>
              <a:rPr lang="en-US" dirty="0"/>
              <a:t>“Pricing your property at fair market value, from the start, will generate the most activity from real estate agents and home buyers. The price must attract enough attention to result in showings and offers.</a:t>
            </a:r>
          </a:p>
          <a:p>
            <a:pPr defTabSz="931774">
              <a:defRPr/>
            </a:pPr>
            <a:endParaRPr lang="en-US" dirty="0"/>
          </a:p>
          <a:p>
            <a:pPr defTabSz="949422">
              <a:defRPr/>
            </a:pPr>
            <a:r>
              <a:rPr lang="en-US" dirty="0">
                <a:latin typeface="Arial" pitchFamily="34" charset="0"/>
              </a:rPr>
              <a:t>To determine the fair market value, we will go through a discovery process to account for the many factors that influence your home value. We will look at these factors together to help get your home ready for sale.”</a:t>
            </a:r>
          </a:p>
          <a:p>
            <a:endParaRPr lang="en-US" dirty="0"/>
          </a:p>
          <a:p>
            <a:r>
              <a:rPr lang="en-US" dirty="0"/>
              <a:t>Neighborhood comps: 	One of the best indicators of your home’s value is the sale price of similar homes in your neighborhood that have recently sold.</a:t>
            </a:r>
          </a:p>
          <a:p>
            <a:r>
              <a:rPr lang="en-US" dirty="0"/>
              <a:t>Size and livable space: 	Bigger homes tend to sell for higher prices</a:t>
            </a:r>
          </a:p>
          <a:p>
            <a:r>
              <a:rPr lang="en-US" dirty="0"/>
              <a:t>Age and Condition: 	Newer homes tend to sell for more than older homes because they typically require less maintenance. Updates can add value, especially in older, outdated homes.</a:t>
            </a:r>
          </a:p>
          <a:p>
            <a:r>
              <a:rPr lang="en-US" dirty="0"/>
              <a:t>Location: 		Where a property is located, in relation to good schools, shopping, highways and public transportation will affect the value.</a:t>
            </a:r>
          </a:p>
          <a:p>
            <a:r>
              <a:rPr lang="en-US" dirty="0"/>
              <a:t>Market conditions: 	Current supply of inventory versus buyer demand</a:t>
            </a:r>
          </a:p>
          <a:p>
            <a:r>
              <a:rPr lang="en-US" dirty="0"/>
              <a:t>Economic conditions: 	The status of the overall economy will factor into your home’s value.</a:t>
            </a:r>
          </a:p>
          <a:p>
            <a:endParaRPr lang="en-US" dirty="0"/>
          </a:p>
          <a:p>
            <a:r>
              <a:rPr lang="en-US" dirty="0"/>
              <a:t>“First, let’s look at the </a:t>
            </a:r>
            <a:r>
              <a:rPr lang="en-US" altLang="en-US" b="1" dirty="0"/>
              <a:t>Competitive Market Analysis</a:t>
            </a:r>
            <a:r>
              <a:rPr lang="en-US" altLang="en-US" dirty="0"/>
              <a:t>.” (Hand your client their personalized CMA that shows: recently sold homes, withdrawn, houses currently for sale and under contract.) </a:t>
            </a:r>
          </a:p>
          <a:p>
            <a:r>
              <a:rPr lang="en-US" altLang="en-US" dirty="0"/>
              <a:t>“The CMA </a:t>
            </a:r>
            <a:r>
              <a:rPr lang="en-US" dirty="0"/>
              <a:t>takes recent data on houses that have and haven't sold to help us understand what the market is saying about the value of a house. </a:t>
            </a:r>
          </a:p>
          <a:p>
            <a:r>
              <a:rPr lang="en-US" dirty="0"/>
              <a:t>I want to make sure that your initial market position will excite the buyers strongly enough, so we can generate multiple showings and hopefully produce multiple offers.  This strategy is the best way to help you net the highest possible price with the fewest days on the market.”</a:t>
            </a:r>
          </a:p>
          <a:p>
            <a:endParaRPr lang="en-US" dirty="0"/>
          </a:p>
          <a:p>
            <a:r>
              <a:rPr lang="en-US" dirty="0"/>
              <a:t>(Optional, you may already have this information in your CMA-full slide available in appendix.  Otherwise use the ERA Pricing Analysis Suite and explain the results.) “With </a:t>
            </a:r>
            <a:r>
              <a:rPr lang="en-US" b="1" dirty="0" err="1"/>
              <a:t>ERA’s</a:t>
            </a:r>
            <a:r>
              <a:rPr lang="en-US" b="1" dirty="0"/>
              <a:t> Pricing Analysis Suite</a:t>
            </a:r>
            <a:r>
              <a:rPr lang="en-US" dirty="0"/>
              <a:t>, we’ll get a clear picture of what buyers are willing to pay in today’s market, your competition, and most importantly what failed to sell. This is the data from the last 3 months for properties similar to yours. The green bar shows those that actually sold, which represents what buyers are expecting to pay and where properties similar to yours successfully appraised in today’s market. Also, many buyers look at multiple houses and compare them, so we need to look at the competition. This yellow bar represents the properties similar to yours that are currently on the market and which your property will compete against.”</a:t>
            </a:r>
          </a:p>
          <a:p>
            <a:endParaRPr lang="en-US" dirty="0"/>
          </a:p>
          <a:p>
            <a:r>
              <a:rPr lang="en-US" dirty="0"/>
              <a:t>“Lastly the red bar represents properties similar to yours that didn’t sell, meaning buyers said they wouldn’t pay this amount for a comp similar to yours in today’s market.”</a:t>
            </a:r>
          </a:p>
          <a:p>
            <a:endParaRPr lang="en-US" dirty="0"/>
          </a:p>
          <a:p>
            <a:pPr defTabSz="931774">
              <a:defRPr/>
            </a:pPr>
            <a:r>
              <a:rPr lang="en-US" dirty="0"/>
              <a:t>(Optional, you may already have this information in your CMA. Full slide available in appendix.) “</a:t>
            </a:r>
            <a:r>
              <a:rPr lang="en-US" altLang="en-US" dirty="0"/>
              <a:t>We also need to take into consideration the </a:t>
            </a:r>
            <a:r>
              <a:rPr lang="en-US" altLang="en-US" b="1" dirty="0"/>
              <a:t>absorption rate</a:t>
            </a:r>
            <a:r>
              <a:rPr lang="en-US" altLang="en-US" dirty="0"/>
              <a:t>. This is a critical number that helps determine the expected marketing time and calculates where to position your house in the marketplace in terms of price and condition to sell quickly.”</a:t>
            </a:r>
          </a:p>
          <a:p>
            <a:endParaRPr lang="en-US" dirty="0"/>
          </a:p>
          <a:p>
            <a:r>
              <a:rPr lang="en-US" dirty="0"/>
              <a:t>(Optional, you may already have this information in your CMA. Full slide available in appendix.) </a:t>
            </a:r>
            <a:r>
              <a:rPr lang="en-US" altLang="en-US" b="1" dirty="0"/>
              <a:t>Average Sales Price</a:t>
            </a:r>
            <a:endParaRPr lang="en-US" altLang="en-US" dirty="0"/>
          </a:p>
          <a:p>
            <a:r>
              <a:rPr lang="en-US" altLang="en-US" dirty="0"/>
              <a:t>“As we know, pricing is one of the critical sales tools, and understanding the dynamics of pricing is essential to a successful sale. Let’s take a look at where your property falls in comparison to the average sales price for the marketplace.”</a:t>
            </a:r>
          </a:p>
          <a:p>
            <a:endParaRPr lang="en-US" altLang="en-US" dirty="0"/>
          </a:p>
          <a:p>
            <a:r>
              <a:rPr lang="en-US" altLang="en-US" dirty="0"/>
              <a:t>Now let’s take a look at </a:t>
            </a:r>
            <a:r>
              <a:rPr lang="en-US" altLang="en-US" b="1" dirty="0"/>
              <a:t>comps.</a:t>
            </a:r>
          </a:p>
          <a:p>
            <a:r>
              <a:rPr lang="en-US" dirty="0"/>
              <a:t>(You may not want to build comps into the actual presentation, incase the property value changes once you do a walk through and the wide range of options that could exist. Possible solution is to have a range of comps, and pull out the ones that are relevant in real time.)  The comps will help the seller understand how you’ve determined the fair market value.</a:t>
            </a:r>
          </a:p>
          <a:p>
            <a:endParaRPr lang="en-US" dirty="0"/>
          </a:p>
          <a:p>
            <a:r>
              <a:rPr lang="en-US" dirty="0"/>
              <a:t>“Let’s first look at homes most similar to yours in the area that are actively on the market, and then homes that have recently sold or are under contract, and lastly, expired listings. This will tell us which homes were perceived as a value and those that were not.”</a:t>
            </a:r>
          </a:p>
          <a:p>
            <a:endParaRPr lang="en-US" dirty="0"/>
          </a:p>
          <a:p>
            <a:pPr defTabSz="931774">
              <a:defRPr/>
            </a:pPr>
            <a:r>
              <a:rPr lang="en-US" dirty="0"/>
              <a:t>You can help overcome objections by helping sellers understand the pricing strategy. Taking clients through the different factors that influence a home price, you have weaved in rationale for your pricing strategy to help overcome objections. </a:t>
            </a:r>
            <a:r>
              <a:rPr lang="en-US" b="1" dirty="0"/>
              <a:t>Discuss your pricing strategy and enforce the point, let’s get it sold.</a:t>
            </a:r>
          </a:p>
          <a:p>
            <a:endParaRPr lang="en-US" dirty="0"/>
          </a:p>
          <a:p>
            <a:r>
              <a:rPr lang="en-US" b="1" dirty="0"/>
              <a:t>Access the ERA Pricing Analysis Suite here: https://leverage.era.com/content/era/en/content/marketing/listing-acquisition.html</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E81D330-1155-4F4A-8A94-5D1C42C6950E}" type="slidenum">
              <a:rPr lang="en-US" smtClean="0"/>
              <a:t>13</a:t>
            </a:fld>
            <a:endParaRPr lang="en-US" dirty="0"/>
          </a:p>
        </p:txBody>
      </p:sp>
    </p:spTree>
    <p:extLst>
      <p:ext uri="{BB962C8B-B14F-4D97-AF65-F5344CB8AC3E}">
        <p14:creationId xmlns:p14="http://schemas.microsoft.com/office/powerpoint/2010/main" val="2664675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pPr defTabSz="931774">
              <a:defRPr/>
            </a:pPr>
            <a:r>
              <a:rPr lang="en-US" dirty="0">
                <a:solidFill>
                  <a:prstClr val="black">
                    <a:lumMod val="75000"/>
                  </a:prstClr>
                </a:solidFill>
                <a:latin typeface="Red Hat Display" panose="02010503040201060303" pitchFamily="2" charset="0"/>
              </a:rPr>
              <a:t>“While you and I will set your home’s asking price, the buyer will set the sales price. If you price your home too high, you will miss out on potential buyers. Pricing your property at fair market value, from the start, will generate the most activity from real estate agents and home buyers. The price must attract enough attention to result in showings and offers.”</a:t>
            </a:r>
          </a:p>
          <a:p>
            <a:endParaRPr lang="en-US" dirty="0"/>
          </a:p>
        </p:txBody>
      </p:sp>
      <p:sp>
        <p:nvSpPr>
          <p:cNvPr id="4" name="Slide Number Placeholder 3"/>
          <p:cNvSpPr>
            <a:spLocks noGrp="1"/>
          </p:cNvSpPr>
          <p:nvPr>
            <p:ph type="sldNum" sz="quarter" idx="5"/>
          </p:nvPr>
        </p:nvSpPr>
        <p:spPr/>
        <p:txBody>
          <a:bodyPr/>
          <a:lstStyle/>
          <a:p>
            <a:fld id="{5E81D330-1155-4F4A-8A94-5D1C42C6950E}" type="slidenum">
              <a:rPr lang="en-US" smtClean="0"/>
              <a:t>14</a:t>
            </a:fld>
            <a:endParaRPr lang="en-US" dirty="0"/>
          </a:p>
        </p:txBody>
      </p:sp>
    </p:spTree>
    <p:extLst>
      <p:ext uri="{BB962C8B-B14F-4D97-AF65-F5344CB8AC3E}">
        <p14:creationId xmlns:p14="http://schemas.microsoft.com/office/powerpoint/2010/main" val="827674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r>
              <a:rPr lang="en-US" b="1" dirty="0"/>
              <a:t>This is your closure, so be sure to customize to show what makes YOU different. </a:t>
            </a:r>
            <a:r>
              <a:rPr lang="en-US" dirty="0"/>
              <a:t>Focus on the customer service element you will be bringing to the relationship and that you are representing the sellers, be their advocates, and look out for their best interest. </a:t>
            </a:r>
          </a:p>
          <a:p>
            <a:endParaRPr lang="en-US" dirty="0"/>
          </a:p>
          <a:p>
            <a:pPr defTabSz="931774">
              <a:defRPr/>
            </a:pPr>
            <a:r>
              <a:rPr lang="en-US" dirty="0"/>
              <a:t>“You can see there are a lot of steps along the way. From getting your home ready, to getting it listed, evaluating offers and negotiating the best price and terms, my role doesn’t stop once you find your buyer. I will be making sure every detail is handled correctly and in the necessary time frame until the keys are handed over. As your realtor, I will be here to help you through all of it.”</a:t>
            </a:r>
          </a:p>
          <a:p>
            <a:pPr defTabSz="931774">
              <a:defRPr/>
            </a:pPr>
            <a:endParaRPr lang="en-US" dirty="0"/>
          </a:p>
        </p:txBody>
      </p:sp>
      <p:sp>
        <p:nvSpPr>
          <p:cNvPr id="4" name="Slide Number Placeholder 3"/>
          <p:cNvSpPr>
            <a:spLocks noGrp="1"/>
          </p:cNvSpPr>
          <p:nvPr>
            <p:ph type="sldNum" sz="quarter" idx="5"/>
          </p:nvPr>
        </p:nvSpPr>
        <p:spPr/>
        <p:txBody>
          <a:bodyPr/>
          <a:lstStyle/>
          <a:p>
            <a:fld id="{5E81D330-1155-4F4A-8A94-5D1C42C6950E}" type="slidenum">
              <a:rPr lang="en-US" smtClean="0"/>
              <a:t>15</a:t>
            </a:fld>
            <a:endParaRPr lang="en-US" dirty="0"/>
          </a:p>
        </p:txBody>
      </p:sp>
    </p:spTree>
    <p:extLst>
      <p:ext uri="{BB962C8B-B14F-4D97-AF65-F5344CB8AC3E}">
        <p14:creationId xmlns:p14="http://schemas.microsoft.com/office/powerpoint/2010/main" val="777371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r>
              <a:rPr lang="en-US" dirty="0"/>
              <a:t>“ERA Real Estate is an established global brand for nearly 50 years, with a hyper local focus. </a:t>
            </a:r>
          </a:p>
          <a:p>
            <a:endParaRPr lang="en-US" dirty="0"/>
          </a:p>
          <a:p>
            <a:r>
              <a:rPr lang="en-US" dirty="0"/>
              <a:t>Being backed by a global brand gives us the technology to do more for our clients. We have access to massive lead generation tools to reach the right buyers, whether that means right here in your community or across the world. We also have access to over </a:t>
            </a:r>
            <a:r>
              <a:rPr lang="en-US" dirty="0">
                <a:highlight>
                  <a:srgbClr val="FFFF00"/>
                </a:highlight>
              </a:rPr>
              <a:t>200 of the most popular real estate websites in 20 countries </a:t>
            </a:r>
            <a:r>
              <a:rPr lang="en-US" dirty="0"/>
              <a:t>to give your property the most market visibility, and to get your home seen by the most potential buyers.”</a:t>
            </a:r>
          </a:p>
        </p:txBody>
      </p:sp>
      <p:sp>
        <p:nvSpPr>
          <p:cNvPr id="4" name="Slide Number Placeholder 3"/>
          <p:cNvSpPr>
            <a:spLocks noGrp="1"/>
          </p:cNvSpPr>
          <p:nvPr>
            <p:ph type="sldNum" sz="quarter" idx="5"/>
          </p:nvPr>
        </p:nvSpPr>
        <p:spPr/>
        <p:txBody>
          <a:bodyPr/>
          <a:lstStyle/>
          <a:p>
            <a:fld id="{5E81D330-1155-4F4A-8A94-5D1C42C6950E}" type="slidenum">
              <a:rPr lang="en-US" smtClean="0"/>
              <a:t>16</a:t>
            </a:fld>
            <a:endParaRPr lang="en-US" dirty="0"/>
          </a:p>
        </p:txBody>
      </p:sp>
    </p:spTree>
    <p:extLst>
      <p:ext uri="{BB962C8B-B14F-4D97-AF65-F5344CB8AC3E}">
        <p14:creationId xmlns:p14="http://schemas.microsoft.com/office/powerpoint/2010/main" val="3999103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r>
              <a:rPr lang="en-US" dirty="0"/>
              <a:t>“ERA Real Estate is an established global brand for nearly 50 years, with a hyper local focus. </a:t>
            </a:r>
          </a:p>
          <a:p>
            <a:endParaRPr lang="en-US" dirty="0"/>
          </a:p>
          <a:p>
            <a:r>
              <a:rPr lang="en-US" dirty="0"/>
              <a:t>Being backed by a global brand gives us the technology to do more for our clients. We have access to massive lead generation tools to reach the right buyers, whether that means right here in your community or across the world. We also have access to over </a:t>
            </a:r>
            <a:r>
              <a:rPr lang="en-US" dirty="0">
                <a:highlight>
                  <a:srgbClr val="FFFF00"/>
                </a:highlight>
              </a:rPr>
              <a:t>200 of the most popular real estate websites in 20 countries </a:t>
            </a:r>
            <a:r>
              <a:rPr lang="en-US" dirty="0"/>
              <a:t>to give your property the most market visibility, and to get your home seen by the most potential buyers.”</a:t>
            </a:r>
          </a:p>
        </p:txBody>
      </p:sp>
      <p:sp>
        <p:nvSpPr>
          <p:cNvPr id="4" name="Slide Number Placeholder 3"/>
          <p:cNvSpPr>
            <a:spLocks noGrp="1"/>
          </p:cNvSpPr>
          <p:nvPr>
            <p:ph type="sldNum" sz="quarter" idx="5"/>
          </p:nvPr>
        </p:nvSpPr>
        <p:spPr/>
        <p:txBody>
          <a:bodyPr/>
          <a:lstStyle/>
          <a:p>
            <a:fld id="{5E81D330-1155-4F4A-8A94-5D1C42C6950E}" type="slidenum">
              <a:rPr lang="en-US" smtClean="0"/>
              <a:t>17</a:t>
            </a:fld>
            <a:endParaRPr lang="en-US" dirty="0"/>
          </a:p>
        </p:txBody>
      </p:sp>
    </p:spTree>
    <p:extLst>
      <p:ext uri="{BB962C8B-B14F-4D97-AF65-F5344CB8AC3E}">
        <p14:creationId xmlns:p14="http://schemas.microsoft.com/office/powerpoint/2010/main" val="2136669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endParaRPr lang="en-US" sz="20300" dirty="0"/>
          </a:p>
        </p:txBody>
      </p:sp>
      <p:sp>
        <p:nvSpPr>
          <p:cNvPr id="4" name="Slide Number Placeholder 3"/>
          <p:cNvSpPr>
            <a:spLocks noGrp="1"/>
          </p:cNvSpPr>
          <p:nvPr>
            <p:ph type="sldNum" sz="quarter" idx="5"/>
          </p:nvPr>
        </p:nvSpPr>
        <p:spPr/>
        <p:txBody>
          <a:bodyPr/>
          <a:lstStyle/>
          <a:p>
            <a:pPr defTabSz="931702">
              <a:defRPr/>
            </a:pPr>
            <a:fld id="{8C896355-3DDC-9949-861F-AD0908BFCC23}" type="slidenum">
              <a:rPr lang="en-US">
                <a:solidFill>
                  <a:prstClr val="black"/>
                </a:solidFill>
                <a:latin typeface="Calibri" panose="020F0502020204030204"/>
              </a:rPr>
              <a:pPr defTabSz="931702">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37315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pPr defTabSz="931774">
              <a:defRPr/>
            </a:pPr>
            <a:r>
              <a:rPr lang="en-US" dirty="0"/>
              <a:t>You can use this slide when you are discussing your brokerage and affiliation with the ERA</a:t>
            </a:r>
            <a:r>
              <a:rPr lang="en-US" baseline="30000" dirty="0"/>
              <a:t>®</a:t>
            </a:r>
            <a:r>
              <a:rPr lang="en-US" dirty="0"/>
              <a:t> brand. This slide shows ERA’s parent company and the benefits that being part of the Realogy family brings to sellers.</a:t>
            </a:r>
          </a:p>
          <a:p>
            <a:pPr defTabSz="931774">
              <a:defRPr/>
            </a:pPr>
            <a:endParaRPr lang="en-US" dirty="0"/>
          </a:p>
          <a:p>
            <a:pPr defTabSz="931774">
              <a:defRPr/>
            </a:pPr>
            <a:r>
              <a:rPr lang="en-US" dirty="0"/>
              <a:t>“We are backed by Realogy Corporation, one of the leading and most integrated providers of residential real estate services in the U.S. Our relationship with them gives us the strength to focus on technology and products that are the most innovative in the industry to serve our clients better.”</a:t>
            </a:r>
          </a:p>
        </p:txBody>
      </p:sp>
      <p:sp>
        <p:nvSpPr>
          <p:cNvPr id="4" name="Slide Number Placeholder 3"/>
          <p:cNvSpPr>
            <a:spLocks noGrp="1"/>
          </p:cNvSpPr>
          <p:nvPr>
            <p:ph type="sldNum" sz="quarter" idx="5"/>
          </p:nvPr>
        </p:nvSpPr>
        <p:spPr/>
        <p:txBody>
          <a:bodyPr/>
          <a:lstStyle/>
          <a:p>
            <a:fld id="{5E81D330-1155-4F4A-8A94-5D1C42C6950E}" type="slidenum">
              <a:rPr lang="en-US" smtClean="0"/>
              <a:t>19</a:t>
            </a:fld>
            <a:endParaRPr lang="en-US"/>
          </a:p>
        </p:txBody>
      </p:sp>
    </p:spTree>
    <p:extLst>
      <p:ext uri="{BB962C8B-B14F-4D97-AF65-F5344CB8AC3E}">
        <p14:creationId xmlns:p14="http://schemas.microsoft.com/office/powerpoint/2010/main" val="2837826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r>
              <a:rPr lang="en-US" dirty="0"/>
              <a:t>There several steps to selling a home, and it all starts with selecting the right agent. From getting your home ready to be listed, to showings and offers, to negotiating the best price and terms, my role doesn't stop once you find your buyer. I will be there at every step.</a:t>
            </a:r>
          </a:p>
        </p:txBody>
      </p:sp>
      <p:sp>
        <p:nvSpPr>
          <p:cNvPr id="4" name="Slide Number Placeholder 3"/>
          <p:cNvSpPr>
            <a:spLocks noGrp="1"/>
          </p:cNvSpPr>
          <p:nvPr>
            <p:ph type="sldNum" sz="quarter" idx="5"/>
          </p:nvPr>
        </p:nvSpPr>
        <p:spPr/>
        <p:txBody>
          <a:bodyPr/>
          <a:lstStyle/>
          <a:p>
            <a:fld id="{5E81D330-1155-4F4A-8A94-5D1C42C6950E}" type="slidenum">
              <a:rPr lang="en-US" smtClean="0"/>
              <a:t>2</a:t>
            </a:fld>
            <a:endParaRPr lang="en-US" dirty="0"/>
          </a:p>
        </p:txBody>
      </p:sp>
    </p:spTree>
    <p:extLst>
      <p:ext uri="{BB962C8B-B14F-4D97-AF65-F5344CB8AC3E}">
        <p14:creationId xmlns:p14="http://schemas.microsoft.com/office/powerpoint/2010/main" val="1519976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pPr defTabSz="931774">
              <a:defRPr/>
            </a:pPr>
            <a:r>
              <a:rPr lang="en-US" dirty="0"/>
              <a:t>ERA Real Estate is a global brand. This is important when it comes to selling your home because I can access new markets, and new buyers.</a:t>
            </a:r>
          </a:p>
          <a:p>
            <a:pPr defTabSz="931774">
              <a:defRPr/>
            </a:pPr>
            <a:endParaRPr lang="en-US" dirty="0"/>
          </a:p>
          <a:p>
            <a:pPr marL="174708" indent="-174708">
              <a:buFontTx/>
              <a:buChar char="-"/>
            </a:pPr>
            <a:r>
              <a:rPr lang="en-US" dirty="0"/>
              <a:t>3% of all US residential real estate transactions are done by clients abroad - that’s over 150,000 transactions in a 12-month period* </a:t>
            </a:r>
          </a:p>
          <a:p>
            <a:pPr marL="174708" indent="-174708">
              <a:buFontTx/>
              <a:buChar char="-"/>
            </a:pPr>
            <a:endParaRPr lang="en-US" dirty="0"/>
          </a:p>
          <a:p>
            <a:pPr marL="174708" indent="-174708">
              <a:buFontTx/>
              <a:buChar char="-"/>
            </a:pPr>
            <a:r>
              <a:rPr lang="en-US" dirty="0"/>
              <a:t>39% of all reported transactions by international buyers were </a:t>
            </a:r>
            <a:r>
              <a:rPr lang="en-US" b="0" dirty="0"/>
              <a:t>all cash sales*</a:t>
            </a:r>
          </a:p>
          <a:p>
            <a:endParaRPr lang="en-US" dirty="0"/>
          </a:p>
          <a:p>
            <a:r>
              <a:rPr lang="en-US" dirty="0"/>
              <a:t>International isn’t the only benefit, 14% of real estate transactions </a:t>
            </a:r>
            <a:r>
              <a:rPr lang="en-US" b="0" dirty="0"/>
              <a:t>are out of state movers**. And by having a network in 35 countries, and 44 US states, I can tap into more buyers and draw more attention to you home to get it sold. </a:t>
            </a:r>
          </a:p>
          <a:p>
            <a:endParaRPr lang="en-US" b="0" dirty="0"/>
          </a:p>
          <a:p>
            <a:r>
              <a:rPr lang="en-US" b="0" dirty="0"/>
              <a:t>*2020 NAR </a:t>
            </a:r>
            <a:r>
              <a:rPr lang="en-US" dirty="0"/>
              <a:t>International Transactions in U.S. Residential Real Estate Report</a:t>
            </a:r>
            <a:endParaRPr lang="en-US" b="0" dirty="0"/>
          </a:p>
          <a:p>
            <a:r>
              <a:rPr lang="en-US" b="0" dirty="0"/>
              <a:t>**US Census Bureau Dec 2020</a:t>
            </a:r>
          </a:p>
        </p:txBody>
      </p:sp>
      <p:sp>
        <p:nvSpPr>
          <p:cNvPr id="4" name="Slide Number Placeholder 3"/>
          <p:cNvSpPr>
            <a:spLocks noGrp="1"/>
          </p:cNvSpPr>
          <p:nvPr>
            <p:ph type="sldNum" sz="quarter" idx="5"/>
          </p:nvPr>
        </p:nvSpPr>
        <p:spPr/>
        <p:txBody>
          <a:bodyPr/>
          <a:lstStyle/>
          <a:p>
            <a:fld id="{A96C0679-9E7F-4940-B4B0-C3F55AA82E02}" type="slidenum">
              <a:rPr lang="en-US" smtClean="0"/>
              <a:t>20</a:t>
            </a:fld>
            <a:endParaRPr lang="en-US"/>
          </a:p>
        </p:txBody>
      </p:sp>
    </p:spTree>
    <p:extLst>
      <p:ext uri="{BB962C8B-B14F-4D97-AF65-F5344CB8AC3E}">
        <p14:creationId xmlns:p14="http://schemas.microsoft.com/office/powerpoint/2010/main" val="565743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r>
              <a:rPr lang="en-US" sz="1100" dirty="0">
                <a:highlight>
                  <a:srgbClr val="FFFF00"/>
                </a:highlight>
                <a:latin typeface="Calibri" panose="020F0502020204030204" pitchFamily="34" charset="0"/>
                <a:ea typeface="Times New Roman" panose="02020603050405020304" pitchFamily="18" charset="0"/>
              </a:rPr>
              <a:t>“Having a strong online presence is critical for marketing homes in today’s world. We are focused on digital exposure to get your home sold. Here is a snapshot of what that looks like.”</a:t>
            </a:r>
          </a:p>
          <a:p>
            <a:endParaRPr lang="en-US" sz="1100" b="1" dirty="0">
              <a:highlight>
                <a:srgbClr val="FFFF00"/>
              </a:highlight>
              <a:latin typeface="Calibri" panose="020F0502020204030204" pitchFamily="34" charset="0"/>
              <a:ea typeface="Times New Roman" panose="02020603050405020304" pitchFamily="18" charset="0"/>
            </a:endParaRPr>
          </a:p>
          <a:p>
            <a:r>
              <a:rPr lang="en-US" sz="1100" b="1" dirty="0">
                <a:highlight>
                  <a:srgbClr val="FFFF00"/>
                </a:highlight>
                <a:latin typeface="Calibri" panose="020F0502020204030204" pitchFamily="34" charset="0"/>
                <a:ea typeface="Times New Roman" panose="02020603050405020304" pitchFamily="18" charset="0"/>
              </a:rPr>
              <a:t>Sources: </a:t>
            </a:r>
          </a:p>
          <a:p>
            <a:r>
              <a:rPr lang="en-US" sz="1100" b="1" dirty="0">
                <a:highlight>
                  <a:srgbClr val="FFFF00"/>
                </a:highlight>
                <a:latin typeface="Calibri" panose="020F0502020204030204" pitchFamily="34" charset="0"/>
                <a:ea typeface="Times New Roman" panose="02020603050405020304" pitchFamily="18" charset="0"/>
              </a:rPr>
              <a:t>2.6 million visits to ERA.com from organic search/</a:t>
            </a:r>
            <a:r>
              <a:rPr lang="en-US" sz="1100" i="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Google Analytics “session views” January 1, 2020 -December 31, 2020</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b="1" dirty="0">
                <a:latin typeface="Calibri" panose="020F0502020204030204" pitchFamily="34" charset="0"/>
                <a:ea typeface="Times New Roman" panose="02020603050405020304" pitchFamily="18" charset="0"/>
              </a:rPr>
              <a:t>2.9 million listing views from ERA operated You Tube channels /</a:t>
            </a:r>
            <a:r>
              <a:rPr lang="en-US" sz="1100" i="1" dirty="0">
                <a:latin typeface="Calibri" panose="020F0502020204030204" pitchFamily="34" charset="0"/>
                <a:ea typeface="Times New Roman" panose="02020603050405020304" pitchFamily="18" charset="0"/>
                <a:cs typeface="Times New Roman" panose="02020603050405020304" pitchFamily="18" charset="0"/>
              </a:rPr>
              <a:t>*YouTube analytics January 1,2020 – December 31,2020</a:t>
            </a:r>
          </a:p>
          <a:p>
            <a:r>
              <a:rPr lang="en-US" sz="1100" b="1" dirty="0">
                <a:highlight>
                  <a:srgbClr val="FFFF00"/>
                </a:highlight>
                <a:latin typeface="Calibri" panose="020F0502020204030204" pitchFamily="34" charset="0"/>
                <a:ea typeface="Times New Roman" panose="02020603050405020304" pitchFamily="18" charset="0"/>
              </a:rPr>
              <a:t>29,975,788 branded property views/</a:t>
            </a:r>
            <a:r>
              <a:rPr lang="en-US" sz="1100" i="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*Google Analytics, ERA.com filtered by property detail pages combined with GA reporting for videos.ERA.com and </a:t>
            </a:r>
            <a:r>
              <a:rPr lang="en-US" sz="1100" i="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SocialBoost</a:t>
            </a:r>
            <a:r>
              <a:rPr lang="en-US" sz="1100" i="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internal reporting, January 1,2020 – December 31, 2020.</a:t>
            </a:r>
          </a:p>
          <a:p>
            <a:r>
              <a:rPr lang="en-US" sz="1100" b="1" dirty="0">
                <a:latin typeface="Calibri" panose="020F0502020204030204" pitchFamily="34" charset="0"/>
                <a:ea typeface="Times New Roman" panose="02020603050405020304" pitchFamily="18" charset="0"/>
              </a:rPr>
              <a:t>214,065 Leads/</a:t>
            </a:r>
            <a:r>
              <a:rPr lang="en-US" sz="1100" i="1" dirty="0" err="1">
                <a:latin typeface="Calibri" panose="020F0502020204030204" pitchFamily="34" charset="0"/>
                <a:ea typeface="Times New Roman" panose="02020603050405020304" pitchFamily="18" charset="0"/>
                <a:cs typeface="Times New Roman" panose="02020603050405020304" pitchFamily="18" charset="0"/>
              </a:rPr>
              <a:t>LeadRouter</a:t>
            </a:r>
            <a:r>
              <a:rPr lang="en-US" sz="1100" i="1" dirty="0">
                <a:latin typeface="Calibri" panose="020F0502020204030204" pitchFamily="34" charset="0"/>
                <a:ea typeface="Times New Roman" panose="02020603050405020304" pitchFamily="18" charset="0"/>
                <a:cs typeface="Times New Roman" panose="02020603050405020304" pitchFamily="18" charset="0"/>
              </a:rPr>
              <a:t>, January 1, 2020 – December 30, 2020</a:t>
            </a:r>
            <a:r>
              <a:rPr lang="en-US" sz="1100" dirty="0">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b="1" dirty="0">
                <a:highlight>
                  <a:srgbClr val="FFFF00"/>
                </a:highlight>
                <a:latin typeface="Calibri" panose="020F0502020204030204" pitchFamily="34" charset="0"/>
                <a:ea typeface="Times New Roman" panose="02020603050405020304" pitchFamily="18" charset="0"/>
              </a:rPr>
              <a:t>38,033,512 pageviews on ERA.com/</a:t>
            </a:r>
            <a:r>
              <a:rPr lang="en-US" sz="1100" i="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Google Analytics “page views” January 1, 2020 -December 31, 2020</a:t>
            </a:r>
          </a:p>
          <a:p>
            <a:r>
              <a:rPr lang="en-US" sz="1100" b="1" dirty="0">
                <a:latin typeface="Calibri" panose="020F0502020204030204" pitchFamily="34" charset="0"/>
                <a:ea typeface="Times New Roman" panose="02020603050405020304" pitchFamily="18" charset="0"/>
              </a:rPr>
              <a:t>207,065,134 views through listing distribution /</a:t>
            </a:r>
            <a:r>
              <a:rPr lang="en-US" sz="1100" i="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ListTrac</a:t>
            </a:r>
            <a:r>
              <a:rPr lang="en-US" sz="1100"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internal report for total views, January 1, 2020 - December 31, 2020</a:t>
            </a:r>
            <a:endParaRPr lang="en-US" sz="1100" i="1" dirty="0">
              <a:latin typeface="Calibri" panose="020F0502020204030204" pitchFamily="34" charset="0"/>
              <a:ea typeface="Times New Roman" panose="02020603050405020304" pitchFamily="18" charset="0"/>
              <a:cs typeface="Times New Roman" panose="02020603050405020304" pitchFamily="18" charset="0"/>
            </a:endParaRPr>
          </a:p>
          <a:p>
            <a:r>
              <a:rPr lang="en-US" sz="1100" b="1" dirty="0">
                <a:solidFill>
                  <a:srgbClr val="000000"/>
                </a:solidFill>
                <a:highlight>
                  <a:srgbClr val="FFFF00"/>
                </a:highlight>
                <a:latin typeface="Calibri" panose="020F0502020204030204" pitchFamily="34" charset="0"/>
                <a:ea typeface="Times New Roman" panose="02020603050405020304" pitchFamily="18" charset="0"/>
              </a:rPr>
              <a:t>8,972,414 national </a:t>
            </a:r>
            <a:r>
              <a:rPr lang="en-US" sz="1100" b="1" dirty="0">
                <a:highlight>
                  <a:srgbClr val="FFFF00"/>
                </a:highlight>
                <a:latin typeface="Calibri" panose="020F0502020204030204" pitchFamily="34" charset="0"/>
                <a:ea typeface="Times New Roman" panose="02020603050405020304" pitchFamily="18" charset="0"/>
              </a:rPr>
              <a:t>SEM impressions/</a:t>
            </a:r>
            <a:r>
              <a:rPr lang="en-US" sz="1100" i="1" dirty="0">
                <a:solidFill>
                  <a:srgbClr val="000000"/>
                </a:solidFill>
                <a:highlight>
                  <a:srgbClr val="FFFF00"/>
                </a:highlight>
                <a:latin typeface="Calibri" panose="020F0502020204030204" pitchFamily="34" charset="0"/>
                <a:ea typeface="Times New Roman" panose="02020603050405020304" pitchFamily="18" charset="0"/>
                <a:cs typeface="Times New Roman" panose="02020603050405020304" pitchFamily="18" charset="0"/>
              </a:rPr>
              <a:t>*Internal reporting and Google Ads January 1, 2020 – December 31, 2020</a:t>
            </a:r>
          </a:p>
          <a:p>
            <a:r>
              <a:rPr lang="en-US" sz="1100" b="1" dirty="0">
                <a:highlight>
                  <a:srgbClr val="FFFF00"/>
                </a:highlight>
                <a:latin typeface="Calibri" panose="020F0502020204030204" pitchFamily="34" charset="0"/>
                <a:ea typeface="Times New Roman" panose="02020603050405020304" pitchFamily="18" charset="0"/>
              </a:rPr>
              <a:t>3,100,100 local SEM impressions/</a:t>
            </a:r>
            <a:r>
              <a:rPr lang="en-US" sz="1100" i="1" dirty="0">
                <a:solidFill>
                  <a:srgbClr val="000000"/>
                </a:solidFill>
                <a:highlight>
                  <a:srgbClr val="FFFF00"/>
                </a:highlight>
                <a:latin typeface="Calibri" panose="020F0502020204030204" pitchFamily="34" charset="0"/>
                <a:ea typeface="Times New Roman" panose="02020603050405020304" pitchFamily="18" charset="0"/>
                <a:cs typeface="Times New Roman" panose="02020603050405020304" pitchFamily="18" charset="0"/>
              </a:rPr>
              <a:t>*Based on local SEM and social media campaigns funded by brokers and run through the ERA local marketing platform. Internal reporting, Facebook, LinkedIn, Google Ads January 1, 2020 – December 31, 2020</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911E2F9-98C8-4204-BEFB-B3F19980F6AD}" type="slidenum">
              <a:rPr lang="en-US" smtClean="0"/>
              <a:t>21</a:t>
            </a:fld>
            <a:endParaRPr lang="en-US"/>
          </a:p>
        </p:txBody>
      </p:sp>
    </p:spTree>
    <p:extLst>
      <p:ext uri="{BB962C8B-B14F-4D97-AF65-F5344CB8AC3E}">
        <p14:creationId xmlns:p14="http://schemas.microsoft.com/office/powerpoint/2010/main" val="2813565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r>
              <a:rPr lang="en-US" sz="20300" b="1" dirty="0"/>
              <a:t>You can use the following slides for your marketing section, if you qualify to use these programs. </a:t>
            </a:r>
          </a:p>
        </p:txBody>
      </p:sp>
      <p:sp>
        <p:nvSpPr>
          <p:cNvPr id="4" name="Slide Number Placeholder 3"/>
          <p:cNvSpPr>
            <a:spLocks noGrp="1"/>
          </p:cNvSpPr>
          <p:nvPr>
            <p:ph type="sldNum" sz="quarter" idx="5"/>
          </p:nvPr>
        </p:nvSpPr>
        <p:spPr/>
        <p:txBody>
          <a:bodyPr/>
          <a:lstStyle/>
          <a:p>
            <a:pPr defTabSz="931702">
              <a:defRPr/>
            </a:pPr>
            <a:fld id="{8C896355-3DDC-9949-861F-AD0908BFCC23}" type="slidenum">
              <a:rPr lang="en-US">
                <a:solidFill>
                  <a:prstClr val="black"/>
                </a:solidFill>
                <a:latin typeface="Calibri" panose="020F0502020204030204"/>
              </a:rPr>
              <a:pPr defTabSz="931702">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9836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pPr defTabSz="931774">
              <a:defRPr/>
            </a:pPr>
            <a:r>
              <a:rPr lang="en-US" sz="9800" dirty="0"/>
              <a:t>At ERA, we offer various programs to help sell your home and appeal to buyers. </a:t>
            </a:r>
          </a:p>
          <a:p>
            <a:pPr defTabSz="931774">
              <a:defRPr/>
            </a:pPr>
            <a:r>
              <a:rPr lang="en-US" sz="9800" b="1" dirty="0"/>
              <a:t>*Check with your manager to see if you are a participating brokerage for these programs. Edit the programs that do not apply to you.</a:t>
            </a:r>
          </a:p>
        </p:txBody>
      </p:sp>
      <p:sp>
        <p:nvSpPr>
          <p:cNvPr id="4" name="Slide Number Placeholder 3"/>
          <p:cNvSpPr>
            <a:spLocks noGrp="1"/>
          </p:cNvSpPr>
          <p:nvPr>
            <p:ph type="sldNum" sz="quarter" idx="5"/>
          </p:nvPr>
        </p:nvSpPr>
        <p:spPr/>
        <p:txBody>
          <a:bodyPr/>
          <a:lstStyle/>
          <a:p>
            <a:fld id="{5E81D330-1155-4F4A-8A94-5D1C42C6950E}" type="slidenum">
              <a:rPr lang="en-US" smtClean="0"/>
              <a:t>23</a:t>
            </a:fld>
            <a:endParaRPr lang="en-US" dirty="0"/>
          </a:p>
        </p:txBody>
      </p:sp>
    </p:spTree>
    <p:extLst>
      <p:ext uri="{BB962C8B-B14F-4D97-AF65-F5344CB8AC3E}">
        <p14:creationId xmlns:p14="http://schemas.microsoft.com/office/powerpoint/2010/main" val="3907683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r>
              <a:rPr lang="en-US" sz="1400" b="1" dirty="0"/>
              <a:t>Benefits to Home Protection Plan for Sellers</a:t>
            </a:r>
          </a:p>
          <a:p>
            <a:r>
              <a:rPr lang="en-US" sz="1400" dirty="0"/>
              <a:t>-A home protection plan can mitigate unexpected issues from the home inspection and keep the sale on track.</a:t>
            </a:r>
          </a:p>
          <a:p>
            <a:r>
              <a:rPr lang="en-US" sz="1400" dirty="0"/>
              <a:t>-Boosts buyer confidence </a:t>
            </a:r>
          </a:p>
          <a:p>
            <a:r>
              <a:rPr lang="en-US" sz="1400" dirty="0"/>
              <a:t>-Minimal cost compared to appliance or system repairs</a:t>
            </a:r>
          </a:p>
          <a:p>
            <a:r>
              <a:rPr lang="en-US" sz="1400" dirty="0"/>
              <a:t>-Adds value and differentiation, and improves listing marketability</a:t>
            </a:r>
          </a:p>
          <a:p>
            <a:r>
              <a:rPr lang="en-US" sz="1400" dirty="0"/>
              <a:t>-Relief from unexpected, covered breakdowns while a house is on the market</a:t>
            </a:r>
          </a:p>
          <a:p>
            <a:r>
              <a:rPr lang="en-US" sz="1400" dirty="0"/>
              <a:t>-Reduce the need to negotiate price if an inspection finds problems</a:t>
            </a:r>
          </a:p>
          <a:p>
            <a:pPr eaLnBrk="1" hangingPunct="1"/>
            <a:r>
              <a:rPr lang="en-US" altLang="en-US" sz="1400" b="1" dirty="0">
                <a:solidFill>
                  <a:srgbClr val="250E62"/>
                </a:solidFill>
              </a:rPr>
              <a:t>To Home Buyers:</a:t>
            </a:r>
          </a:p>
          <a:p>
            <a:pPr eaLnBrk="1" hangingPunct="1"/>
            <a:r>
              <a:rPr lang="en-US" altLang="en-US" sz="1400" dirty="0">
                <a:solidFill>
                  <a:srgbClr val="250E62"/>
                </a:solidFill>
              </a:rPr>
              <a:t>An AHS warranty protects the house so a buyer can focus on making it a home. It can help them avoid stress over potential undetectable pre-existing conditions, like lack of maintenance and mismatched systems. Added confidence comes from AHS’s nationwide network of professional home repair experts, who are prescreened and monitored.</a:t>
            </a:r>
          </a:p>
          <a:p>
            <a:pPr lvl="1" eaLnBrk="1" hangingPunct="1">
              <a:buClr>
                <a:srgbClr val="C8102E"/>
              </a:buClr>
              <a:buFont typeface="Wingdings" panose="05000000000000000000" pitchFamily="2" charset="2"/>
              <a:buChar char="§"/>
            </a:pPr>
            <a:r>
              <a:rPr lang="en-US" altLang="en-US" sz="1400" dirty="0">
                <a:solidFill>
                  <a:srgbClr val="250E62"/>
                </a:solidFill>
              </a:rPr>
              <a:t>Provides repair solutions instead of repair stresses</a:t>
            </a:r>
          </a:p>
          <a:p>
            <a:pPr lvl="1" eaLnBrk="1" hangingPunct="1">
              <a:buClr>
                <a:srgbClr val="C8102E"/>
              </a:buClr>
              <a:buFont typeface="Wingdings" panose="05000000000000000000" pitchFamily="2" charset="2"/>
              <a:buChar char="§"/>
            </a:pPr>
            <a:r>
              <a:rPr lang="en-US" altLang="en-US" sz="1400" dirty="0">
                <a:solidFill>
                  <a:srgbClr val="250E62"/>
                </a:solidFill>
              </a:rPr>
              <a:t>Adds an expedited repair process on covered items</a:t>
            </a:r>
          </a:p>
          <a:p>
            <a:pPr lvl="1" eaLnBrk="1" hangingPunct="1">
              <a:buClr>
                <a:srgbClr val="C8102E"/>
              </a:buClr>
              <a:buFont typeface="Wingdings" panose="05000000000000000000" pitchFamily="2" charset="2"/>
              <a:buChar char="§"/>
            </a:pPr>
            <a:r>
              <a:rPr lang="en-US" altLang="en-US" sz="1400" dirty="0">
                <a:solidFill>
                  <a:srgbClr val="250E62"/>
                </a:solidFill>
              </a:rPr>
              <a:t>Budget protection during closing cash-crunch</a:t>
            </a:r>
          </a:p>
          <a:p>
            <a:pPr lvl="1" eaLnBrk="1" hangingPunct="1">
              <a:buClr>
                <a:srgbClr val="C8102E"/>
              </a:buClr>
              <a:buFont typeface="Wingdings" panose="05000000000000000000" pitchFamily="2" charset="2"/>
              <a:buChar char="§"/>
            </a:pPr>
            <a:r>
              <a:rPr lang="en-US" altLang="en-US" sz="1400" dirty="0">
                <a:solidFill>
                  <a:srgbClr val="250E62"/>
                </a:solidFill>
              </a:rPr>
              <a:t>Makes and offer stand-out in a competitive market.</a:t>
            </a:r>
          </a:p>
          <a:p>
            <a:pPr eaLnBrk="1" hangingPunct="1">
              <a:buClr>
                <a:srgbClr val="C8102E"/>
              </a:buClr>
            </a:pPr>
            <a:endParaRPr lang="en-US" altLang="en-US" sz="1400" dirty="0">
              <a:solidFill>
                <a:srgbClr val="250E62"/>
              </a:solidFill>
            </a:endParaRPr>
          </a:p>
          <a:p>
            <a:pPr defTabSz="931774">
              <a:defRPr/>
            </a:pPr>
            <a:r>
              <a:rPr lang="en-US" b="1" dirty="0"/>
              <a:t>For more information on this program visit: </a:t>
            </a:r>
            <a:r>
              <a:rPr lang="en-US" b="1" dirty="0">
                <a:hlinkClick r:id="rId3" tooltip="https://leverage.era.com/content/era/en/content/agent-tools/home-protection-plan.html"/>
              </a:rPr>
              <a:t>https://leverage.era.com/content/era/en/content/agent-tools/Home-Protection-Plan.html</a:t>
            </a:r>
            <a:endParaRPr lang="en-US" b="1" dirty="0"/>
          </a:p>
          <a:p>
            <a:endParaRPr lang="en-US" b="1" dirty="0"/>
          </a:p>
        </p:txBody>
      </p:sp>
      <p:sp>
        <p:nvSpPr>
          <p:cNvPr id="4" name="Slide Number Placeholder 3"/>
          <p:cNvSpPr>
            <a:spLocks noGrp="1"/>
          </p:cNvSpPr>
          <p:nvPr>
            <p:ph type="sldNum" sz="quarter" idx="5"/>
          </p:nvPr>
        </p:nvSpPr>
        <p:spPr/>
        <p:txBody>
          <a:bodyPr/>
          <a:lstStyle/>
          <a:p>
            <a:fld id="{5E81D330-1155-4F4A-8A94-5D1C42C6950E}" type="slidenum">
              <a:rPr lang="en-US" smtClean="0"/>
              <a:t>24</a:t>
            </a:fld>
            <a:endParaRPr lang="en-US" dirty="0"/>
          </a:p>
        </p:txBody>
      </p:sp>
    </p:spTree>
    <p:extLst>
      <p:ext uri="{BB962C8B-B14F-4D97-AF65-F5344CB8AC3E}">
        <p14:creationId xmlns:p14="http://schemas.microsoft.com/office/powerpoint/2010/main" val="3615314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r>
              <a:rPr lang="en-US" sz="1400" dirty="0"/>
              <a:t>You will have access to Home Concierge, which is designed to be a convenient portal where you can get access to local, reputable contractors.</a:t>
            </a:r>
            <a:endParaRPr lang="en-US" sz="1400" strike="sngStrike" dirty="0"/>
          </a:p>
          <a:p>
            <a:endParaRPr lang="en-US" sz="1400" dirty="0"/>
          </a:p>
          <a:p>
            <a:r>
              <a:rPr lang="en-US" sz="1400" dirty="0"/>
              <a:t>Here is an example where you might want to mention or offer the benefits of Home Concierge:</a:t>
            </a:r>
          </a:p>
          <a:p>
            <a:endParaRPr lang="en-US" sz="1400" dirty="0"/>
          </a:p>
          <a:p>
            <a:r>
              <a:rPr lang="en-US" sz="1400" dirty="0"/>
              <a:t>“The market says this is what you need to do, to get the listing price/be competitive with the comps in the area. Through my company’s relationship with Home Advisor, I have access to contractors and service providers that can help get your home market-ready.”</a:t>
            </a:r>
          </a:p>
          <a:p>
            <a:endParaRPr lang="en-US" sz="1400" dirty="0"/>
          </a:p>
        </p:txBody>
      </p:sp>
      <p:sp>
        <p:nvSpPr>
          <p:cNvPr id="4" name="Slide Number Placeholder 3"/>
          <p:cNvSpPr>
            <a:spLocks noGrp="1"/>
          </p:cNvSpPr>
          <p:nvPr>
            <p:ph type="sldNum" sz="quarter" idx="5"/>
          </p:nvPr>
        </p:nvSpPr>
        <p:spPr/>
        <p:txBody>
          <a:bodyPr/>
          <a:lstStyle/>
          <a:p>
            <a:fld id="{5E81D330-1155-4F4A-8A94-5D1C42C6950E}" type="slidenum">
              <a:rPr lang="en-US" smtClean="0"/>
              <a:t>25</a:t>
            </a:fld>
            <a:endParaRPr lang="en-US" dirty="0"/>
          </a:p>
        </p:txBody>
      </p:sp>
    </p:spTree>
    <p:extLst>
      <p:ext uri="{BB962C8B-B14F-4D97-AF65-F5344CB8AC3E}">
        <p14:creationId xmlns:p14="http://schemas.microsoft.com/office/powerpoint/2010/main" val="1760934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pPr defTabSz="931774">
              <a:defRPr/>
            </a:pPr>
            <a:r>
              <a:rPr lang="en-US" sz="1400"/>
              <a:t>When you list with me, you will get access to ERA Moves, a pre-move program that saves you up to 25% during your move and is designed to help ease the process of moving. It includes white-glove service and helps connect your utilities at your new home with one simple phone call.  You’ll also receive e-mails from me with local and national offers.</a:t>
            </a:r>
          </a:p>
          <a:p>
            <a:endParaRPr lang="en-US" sz="1400"/>
          </a:p>
          <a:p>
            <a:r>
              <a:rPr lang="en-US" sz="1400" b="1"/>
              <a:t>For more info on this program visit</a:t>
            </a:r>
            <a:r>
              <a:rPr lang="en-US" sz="1400"/>
              <a:t>: </a:t>
            </a:r>
            <a:r>
              <a:rPr lang="en-US" sz="1400" b="1"/>
              <a:t>https://leverage.era.com/content/era/en/content/agent-tools/era-moves.html </a:t>
            </a:r>
          </a:p>
        </p:txBody>
      </p:sp>
      <p:sp>
        <p:nvSpPr>
          <p:cNvPr id="4" name="Slide Number Placeholder 3"/>
          <p:cNvSpPr>
            <a:spLocks noGrp="1"/>
          </p:cNvSpPr>
          <p:nvPr>
            <p:ph type="sldNum" sz="quarter" idx="5"/>
          </p:nvPr>
        </p:nvSpPr>
        <p:spPr/>
        <p:txBody>
          <a:bodyPr/>
          <a:lstStyle/>
          <a:p>
            <a:pPr defTabSz="931774">
              <a:defRPr/>
            </a:pPr>
            <a:fld id="{5E81D330-1155-4F4A-8A94-5D1C42C6950E}" type="slidenum">
              <a:rPr lang="en-US">
                <a:solidFill>
                  <a:prstClr val="black"/>
                </a:solidFill>
                <a:latin typeface="Calibri" panose="020F0502020204030204"/>
              </a:rPr>
              <a:pPr defTabSz="931774">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1912927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r>
              <a:rPr lang="en-US" sz="20300" b="1" dirty="0"/>
              <a:t>You can use the following slides for your marketing section, if you qualify to use these programs. </a:t>
            </a:r>
          </a:p>
        </p:txBody>
      </p:sp>
      <p:sp>
        <p:nvSpPr>
          <p:cNvPr id="4" name="Slide Number Placeholder 3"/>
          <p:cNvSpPr>
            <a:spLocks noGrp="1"/>
          </p:cNvSpPr>
          <p:nvPr>
            <p:ph type="sldNum" sz="quarter" idx="5"/>
          </p:nvPr>
        </p:nvSpPr>
        <p:spPr/>
        <p:txBody>
          <a:bodyPr/>
          <a:lstStyle/>
          <a:p>
            <a:pPr defTabSz="931702">
              <a:defRPr/>
            </a:pPr>
            <a:fld id="{8C896355-3DDC-9949-861F-AD0908BFCC23}" type="slidenum">
              <a:rPr lang="en-US">
                <a:solidFill>
                  <a:prstClr val="black"/>
                </a:solidFill>
                <a:latin typeface="Calibri" panose="020F0502020204030204"/>
              </a:rPr>
              <a:pPr defTabSz="931702">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24094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r>
              <a:rPr lang="en-US" dirty="0"/>
              <a:t>ERA is very focused on not only getting leads to you but leads that are more likely to convert.</a:t>
            </a:r>
          </a:p>
          <a:p>
            <a:endParaRPr lang="en-US" dirty="0"/>
          </a:p>
          <a:p>
            <a:r>
              <a:rPr lang="en-US" dirty="0"/>
              <a:t>97% of text messages are open and read and 60% have converted to showings. </a:t>
            </a:r>
          </a:p>
          <a:p>
            <a:endParaRPr lang="en-US" dirty="0"/>
          </a:p>
          <a:p>
            <a:r>
              <a:rPr lang="en-US" dirty="0"/>
              <a:t>Our TextERA product is our #1 lead generator.  </a:t>
            </a:r>
          </a:p>
          <a:p>
            <a:r>
              <a:rPr lang="en-US" b="0" dirty="0"/>
              <a:t>We automatically generate keyword and codes for your property.</a:t>
            </a:r>
          </a:p>
          <a:p>
            <a:r>
              <a:rPr lang="en-US" dirty="0"/>
              <a:t>The TextERA keyword or code will appear on yard signs, and even my marketing materials.  </a:t>
            </a:r>
          </a:p>
          <a:p>
            <a:r>
              <a:rPr lang="en-US" dirty="0"/>
              <a:t>Using the code, buyers can view property details immediately – and I’ll be notified.</a:t>
            </a:r>
          </a:p>
          <a:p>
            <a:pPr defTabSz="931774">
              <a:defRPr/>
            </a:pPr>
            <a:r>
              <a:rPr lang="en-US" b="0" dirty="0"/>
              <a:t>All leads are automatically synced back to the CRM I use, to ensure I capture and convert each lead.</a:t>
            </a:r>
          </a:p>
          <a:p>
            <a:endParaRPr lang="en-US" dirty="0"/>
          </a:p>
          <a:p>
            <a:endParaRPr lang="en-US" dirty="0"/>
          </a:p>
          <a:p>
            <a:r>
              <a:rPr lang="en-US" dirty="0"/>
              <a:t>It’s a pretty amazing product.  Give it a try right now.  Text </a:t>
            </a:r>
            <a:r>
              <a:rPr lang="en-US" b="1" dirty="0"/>
              <a:t>[your individualized company code] </a:t>
            </a:r>
            <a:r>
              <a:rPr lang="en-US" dirty="0"/>
              <a:t>to 35620.</a:t>
            </a:r>
          </a:p>
          <a:p>
            <a:endParaRPr lang="en-US" dirty="0"/>
          </a:p>
          <a:p>
            <a:r>
              <a:rPr lang="en-US" b="1" dirty="0"/>
              <a:t>For more info on this program visit https://leverage.era.com/content/era/en/content/agent-tools/textera.html</a:t>
            </a:r>
          </a:p>
        </p:txBody>
      </p:sp>
      <p:sp>
        <p:nvSpPr>
          <p:cNvPr id="4" name="Slide Number Placeholder 3"/>
          <p:cNvSpPr>
            <a:spLocks noGrp="1"/>
          </p:cNvSpPr>
          <p:nvPr>
            <p:ph type="sldNum" sz="quarter" idx="5"/>
          </p:nvPr>
        </p:nvSpPr>
        <p:spPr/>
        <p:txBody>
          <a:bodyPr/>
          <a:lstStyle/>
          <a:p>
            <a:fld id="{E2AE3BE0-A479-40EF-AA12-B5A11A5CBBD6}" type="slidenum">
              <a:rPr lang="en-US" smtClean="0"/>
              <a:t>28</a:t>
            </a:fld>
            <a:endParaRPr lang="en-US" dirty="0"/>
          </a:p>
        </p:txBody>
      </p:sp>
    </p:spTree>
    <p:extLst>
      <p:ext uri="{BB962C8B-B14F-4D97-AF65-F5344CB8AC3E}">
        <p14:creationId xmlns:p14="http://schemas.microsoft.com/office/powerpoint/2010/main" val="1008979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r>
              <a:rPr lang="en-US" sz="9800" dirty="0"/>
              <a:t>Just Listed and Open House videos will be created for your property and uploaded to my brokerage’s Facebook and YouTube pages. </a:t>
            </a:r>
          </a:p>
          <a:p>
            <a:endParaRPr lang="en-US" sz="9800" dirty="0"/>
          </a:p>
          <a:p>
            <a:r>
              <a:rPr lang="en-US" sz="9800" dirty="0"/>
              <a:t>I can easily target potential homebuyers in your area, that I might not have been able to reach otherwise.</a:t>
            </a:r>
          </a:p>
          <a:p>
            <a:endParaRPr lang="en-US" sz="9800" dirty="0"/>
          </a:p>
          <a:p>
            <a:r>
              <a:rPr lang="en-US" sz="9800" b="1" dirty="0"/>
              <a:t>For more info on this program visit https://leverage.era.com/content/era/en/content/marketing/socialboost.html</a:t>
            </a:r>
          </a:p>
        </p:txBody>
      </p:sp>
      <p:sp>
        <p:nvSpPr>
          <p:cNvPr id="4" name="Slide Number Placeholder 3"/>
          <p:cNvSpPr>
            <a:spLocks noGrp="1"/>
          </p:cNvSpPr>
          <p:nvPr>
            <p:ph type="sldNum" sz="quarter" idx="5"/>
          </p:nvPr>
        </p:nvSpPr>
        <p:spPr/>
        <p:txBody>
          <a:bodyPr/>
          <a:lstStyle/>
          <a:p>
            <a:fld id="{E2AE3BE0-A479-40EF-AA12-B5A11A5CBBD6}" type="slidenum">
              <a:rPr lang="en-US" smtClean="0"/>
              <a:t>29</a:t>
            </a:fld>
            <a:endParaRPr lang="en-US" dirty="0"/>
          </a:p>
        </p:txBody>
      </p:sp>
    </p:spTree>
    <p:extLst>
      <p:ext uri="{BB962C8B-B14F-4D97-AF65-F5344CB8AC3E}">
        <p14:creationId xmlns:p14="http://schemas.microsoft.com/office/powerpoint/2010/main" val="197248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r>
              <a:rPr lang="en-US" dirty="0"/>
              <a:t>Ask questions to understand the seller’s motivation.  You may have this information from a pre-listing call.  If you already have this info, use this opportunity to recap what the seller has previously shared.</a:t>
            </a:r>
          </a:p>
          <a:p>
            <a:pPr rtl="0" fontAlgn="base"/>
            <a:r>
              <a:rPr lang="en-US" dirty="0"/>
              <a:t>Seller Intel​:</a:t>
            </a:r>
          </a:p>
          <a:p>
            <a:pPr rtl="0" fontAlgn="base"/>
            <a:r>
              <a:rPr lang="en-US" b="1" dirty="0"/>
              <a:t>Motivation​</a:t>
            </a:r>
          </a:p>
          <a:p>
            <a:pPr rtl="0" fontAlgn="base"/>
            <a:r>
              <a:rPr lang="en-US" dirty="0"/>
              <a:t>Why are you selling?</a:t>
            </a:r>
          </a:p>
          <a:p>
            <a:pPr rtl="0" fontAlgn="base"/>
            <a:r>
              <a:rPr lang="en-US" dirty="0"/>
              <a:t>Where are you moving?</a:t>
            </a:r>
          </a:p>
          <a:p>
            <a:pPr rtl="0" fontAlgn="base"/>
            <a:r>
              <a:rPr lang="en-US" dirty="0"/>
              <a:t>How soon do you need to move?</a:t>
            </a:r>
          </a:p>
          <a:p>
            <a:pPr rtl="0" fontAlgn="base"/>
            <a:r>
              <a:rPr lang="en-US" dirty="0"/>
              <a:t>What is most important to you? Price, timing? Easy transaction?</a:t>
            </a:r>
          </a:p>
          <a:p>
            <a:pPr rtl="0" fontAlgn="base"/>
            <a:r>
              <a:rPr lang="en-US" b="1" dirty="0"/>
              <a:t>Ability​</a:t>
            </a:r>
          </a:p>
          <a:p>
            <a:pPr rtl="0" fontAlgn="base"/>
            <a:r>
              <a:rPr lang="en-US" dirty="0"/>
              <a:t>How much equity do you have in the property?</a:t>
            </a:r>
          </a:p>
          <a:p>
            <a:pPr rtl="0" fontAlgn="base"/>
            <a:r>
              <a:rPr lang="en-US" dirty="0"/>
              <a:t>How much of the proceeds from this house do you plan to use in the purchase of your next home?</a:t>
            </a:r>
          </a:p>
          <a:p>
            <a:pPr rtl="0" fontAlgn="base"/>
            <a:r>
              <a:rPr lang="en-US" b="1" dirty="0"/>
              <a:t>Experience</a:t>
            </a:r>
            <a:r>
              <a:rPr lang="en-US" dirty="0"/>
              <a:t>​</a:t>
            </a:r>
          </a:p>
          <a:p>
            <a:pPr rtl="0" fontAlgn="base"/>
            <a:r>
              <a:rPr lang="en-US" dirty="0"/>
              <a:t>Have you ever sold a home before? In this area?</a:t>
            </a:r>
          </a:p>
          <a:p>
            <a:pPr rtl="0" fontAlgn="base"/>
            <a:r>
              <a:rPr lang="en-US" dirty="0"/>
              <a:t>What did you like least and most about that experience and about the other agents you have worked with?</a:t>
            </a:r>
          </a:p>
          <a:p>
            <a:pPr rtl="0" fontAlgn="base"/>
            <a:r>
              <a:rPr lang="en-US" dirty="0"/>
              <a:t>Property Intel​/Property Basics​: I am really looking forward to seeing your house. Can you tell me a little bit about it? Bedrooms, bathrooms, style, </a:t>
            </a:r>
            <a:r>
              <a:rPr lang="en-US" dirty="0">
                <a:solidFill>
                  <a:srgbClr val="FF0000"/>
                </a:solidFill>
              </a:rPr>
              <a:t>etc</a:t>
            </a:r>
            <a:r>
              <a:rPr lang="en-US" dirty="0"/>
              <a:t>?</a:t>
            </a:r>
          </a:p>
          <a:p>
            <a:pPr rtl="0" fontAlgn="base"/>
            <a:r>
              <a:rPr lang="en-US" dirty="0"/>
              <a:t>What is your favorite feature?</a:t>
            </a:r>
            <a:endParaRPr lang="en-US" strike="sngStrike" dirty="0"/>
          </a:p>
          <a:p>
            <a:endParaRPr lang="en-US" dirty="0"/>
          </a:p>
          <a:p>
            <a:r>
              <a:rPr lang="en-US" dirty="0"/>
              <a:t>Have you already done any research on a price? (If yes), do you have a price in mind?</a:t>
            </a:r>
          </a:p>
        </p:txBody>
      </p:sp>
      <p:sp>
        <p:nvSpPr>
          <p:cNvPr id="4" name="Slide Number Placeholder 3"/>
          <p:cNvSpPr>
            <a:spLocks noGrp="1"/>
          </p:cNvSpPr>
          <p:nvPr>
            <p:ph type="sldNum" sz="quarter" idx="5"/>
          </p:nvPr>
        </p:nvSpPr>
        <p:spPr/>
        <p:txBody>
          <a:bodyPr/>
          <a:lstStyle/>
          <a:p>
            <a:fld id="{5E81D330-1155-4F4A-8A94-5D1C42C6950E}" type="slidenum">
              <a:rPr lang="en-US" smtClean="0"/>
              <a:t>3</a:t>
            </a:fld>
            <a:endParaRPr lang="en-US" dirty="0"/>
          </a:p>
        </p:txBody>
      </p:sp>
    </p:spTree>
    <p:extLst>
      <p:ext uri="{BB962C8B-B14F-4D97-AF65-F5344CB8AC3E}">
        <p14:creationId xmlns:p14="http://schemas.microsoft.com/office/powerpoint/2010/main" val="25343717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pPr defTabSz="931774">
              <a:defRPr/>
            </a:pPr>
            <a:r>
              <a:rPr lang="en-US" b="0" dirty="0">
                <a:solidFill>
                  <a:schemeClr val="tx1"/>
                </a:solidFill>
              </a:rPr>
              <a:t>According to the National Association of REALTORS®, 97% of all buyers- an all time high in 2020 - rely on the Internet as an information source in the home buying and selling process*. Buyers expect and deserve a high level of customer service, including a prompt response, and that’s what they are going to get. </a:t>
            </a:r>
          </a:p>
          <a:p>
            <a:endParaRPr lang="en-US" dirty="0"/>
          </a:p>
          <a:p>
            <a:pPr defTabSz="931774">
              <a:defRPr/>
            </a:pPr>
            <a:r>
              <a:rPr lang="en-US" dirty="0"/>
              <a:t>I am available and able to accept leads whether it is through email, text, phone, chat box, all bases are covered.</a:t>
            </a:r>
          </a:p>
          <a:p>
            <a:endParaRPr lang="en-US" dirty="0"/>
          </a:p>
          <a:p>
            <a:r>
              <a:rPr lang="en-US" dirty="0"/>
              <a:t>*NAR 2020 Profile of Home Buyers and Sellers Report Nov</a:t>
            </a:r>
          </a:p>
        </p:txBody>
      </p:sp>
      <p:sp>
        <p:nvSpPr>
          <p:cNvPr id="4" name="Slide Number Placeholder 3"/>
          <p:cNvSpPr>
            <a:spLocks noGrp="1"/>
          </p:cNvSpPr>
          <p:nvPr>
            <p:ph type="sldNum" sz="quarter" idx="5"/>
          </p:nvPr>
        </p:nvSpPr>
        <p:spPr/>
        <p:txBody>
          <a:bodyPr/>
          <a:lstStyle/>
          <a:p>
            <a:fld id="{5E81D330-1155-4F4A-8A94-5D1C42C6950E}" type="slidenum">
              <a:rPr lang="en-US" smtClean="0"/>
              <a:t>30</a:t>
            </a:fld>
            <a:endParaRPr lang="en-US" dirty="0"/>
          </a:p>
        </p:txBody>
      </p:sp>
    </p:spTree>
    <p:extLst>
      <p:ext uri="{BB962C8B-B14F-4D97-AF65-F5344CB8AC3E}">
        <p14:creationId xmlns:p14="http://schemas.microsoft.com/office/powerpoint/2010/main" val="3269048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pPr defTabSz="931774">
              <a:defRPr/>
            </a:pPr>
            <a:r>
              <a:rPr lang="en-US" dirty="0"/>
              <a:t>If you are interested in using the Commitment to Service document in leverage, click here: </a:t>
            </a:r>
            <a:r>
              <a:rPr lang="en-US" dirty="0">
                <a:hlinkClick r:id="rId3"/>
              </a:rPr>
              <a:t>https://leverage.era.com/content/era/en/content/marketing/listing-acquisition.html</a:t>
            </a:r>
            <a:endParaRPr lang="en-US" dirty="0"/>
          </a:p>
          <a:p>
            <a:pPr defTabSz="931774">
              <a:defRPr/>
            </a:pPr>
            <a:r>
              <a:rPr lang="en-US" dirty="0"/>
              <a:t>Then select Commitment to Service in the drop-down menu and click download.</a:t>
            </a:r>
          </a:p>
          <a:p>
            <a:endParaRPr lang="en-US" dirty="0"/>
          </a:p>
          <a:p>
            <a:endParaRPr lang="en-US" dirty="0"/>
          </a:p>
          <a:p>
            <a:r>
              <a:rPr lang="en-US" dirty="0"/>
              <a:t>When you work with me, I am committed to providing you with the personalized service you deserve and delivering on your expectations, every step of the way. I will provide a comparative market analysis to determine the market value of your property. I will prepare an estimate of anticipated expenses, the estimated proceeds you could receive based on your asking or agreed-upon price. Not only that, I am committed to working together with you on a customized marketing plan to help sell your home, which includes at least XX photos that will be up on websites within X amount of days….”</a:t>
            </a:r>
          </a:p>
        </p:txBody>
      </p:sp>
      <p:sp>
        <p:nvSpPr>
          <p:cNvPr id="4" name="Slide Number Placeholder 3"/>
          <p:cNvSpPr>
            <a:spLocks noGrp="1"/>
          </p:cNvSpPr>
          <p:nvPr>
            <p:ph type="sldNum" sz="quarter" idx="5"/>
          </p:nvPr>
        </p:nvSpPr>
        <p:spPr/>
        <p:txBody>
          <a:bodyPr/>
          <a:lstStyle/>
          <a:p>
            <a:fld id="{5E81D330-1155-4F4A-8A94-5D1C42C6950E}" type="slidenum">
              <a:rPr lang="en-US" smtClean="0"/>
              <a:t>31</a:t>
            </a:fld>
            <a:endParaRPr lang="en-US" dirty="0"/>
          </a:p>
        </p:txBody>
      </p:sp>
    </p:spTree>
    <p:extLst>
      <p:ext uri="{BB962C8B-B14F-4D97-AF65-F5344CB8AC3E}">
        <p14:creationId xmlns:p14="http://schemas.microsoft.com/office/powerpoint/2010/main" val="153300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endParaRPr lang="en-US" sz="20300" dirty="0"/>
          </a:p>
        </p:txBody>
      </p:sp>
      <p:sp>
        <p:nvSpPr>
          <p:cNvPr id="4" name="Slide Number Placeholder 3"/>
          <p:cNvSpPr>
            <a:spLocks noGrp="1"/>
          </p:cNvSpPr>
          <p:nvPr>
            <p:ph type="sldNum" sz="quarter" idx="5"/>
          </p:nvPr>
        </p:nvSpPr>
        <p:spPr/>
        <p:txBody>
          <a:bodyPr/>
          <a:lstStyle/>
          <a:p>
            <a:pPr defTabSz="931702">
              <a:defRPr/>
            </a:pPr>
            <a:fld id="{8C896355-3DDC-9949-861F-AD0908BFCC23}" type="slidenum">
              <a:rPr lang="en-US">
                <a:solidFill>
                  <a:prstClr val="black"/>
                </a:solidFill>
                <a:latin typeface="Calibri" panose="020F0502020204030204"/>
              </a:rPr>
              <a:pPr defTabSz="931702">
                <a:def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95201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r>
              <a:rPr lang="en-US" dirty="0"/>
              <a:t>Ask questions to understand the home’s best or unique selling features. You may have this information from a pre-listing call.  If you already have this info, use this opportunity to recap what the seller has previously shared.</a:t>
            </a:r>
          </a:p>
          <a:p>
            <a:endParaRPr lang="en-US" dirty="0"/>
          </a:p>
          <a:p>
            <a:pPr marL="232943" lvl="1"/>
            <a:r>
              <a:rPr lang="en-US" dirty="0"/>
              <a:t>What do you consider the home’s best selling points?</a:t>
            </a:r>
          </a:p>
          <a:p>
            <a:pPr marL="232943" lvl="1"/>
            <a:r>
              <a:rPr lang="en-US" dirty="0"/>
              <a:t>What are your favorite features?</a:t>
            </a:r>
          </a:p>
          <a:p>
            <a:pPr marL="232943" lvl="1"/>
            <a:r>
              <a:rPr lang="en-US" dirty="0"/>
              <a:t>Are there any upgrades to the home?</a:t>
            </a:r>
          </a:p>
          <a:p>
            <a:pPr marL="232943" lvl="1"/>
            <a:r>
              <a:rPr lang="en-US" dirty="0"/>
              <a:t>Any insights to use certain spaces?</a:t>
            </a:r>
          </a:p>
          <a:p>
            <a:pPr marL="232943" lvl="1"/>
            <a:r>
              <a:rPr lang="en-US" dirty="0"/>
              <a:t>Are there any potential challenges you see with the home?</a:t>
            </a:r>
          </a:p>
          <a:p>
            <a:endParaRPr lang="en-US" dirty="0"/>
          </a:p>
        </p:txBody>
      </p:sp>
      <p:sp>
        <p:nvSpPr>
          <p:cNvPr id="4" name="Slide Number Placeholder 3"/>
          <p:cNvSpPr>
            <a:spLocks noGrp="1"/>
          </p:cNvSpPr>
          <p:nvPr>
            <p:ph type="sldNum" sz="quarter" idx="5"/>
          </p:nvPr>
        </p:nvSpPr>
        <p:spPr/>
        <p:txBody>
          <a:bodyPr/>
          <a:lstStyle/>
          <a:p>
            <a:fld id="{5E81D330-1155-4F4A-8A94-5D1C42C6950E}" type="slidenum">
              <a:rPr lang="en-US" smtClean="0"/>
              <a:t>4</a:t>
            </a:fld>
            <a:endParaRPr lang="en-US" dirty="0"/>
          </a:p>
        </p:txBody>
      </p:sp>
    </p:spTree>
    <p:extLst>
      <p:ext uri="{BB962C8B-B14F-4D97-AF65-F5344CB8AC3E}">
        <p14:creationId xmlns:p14="http://schemas.microsoft.com/office/powerpoint/2010/main" val="2534371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pPr defTabSz="931774">
              <a:defRPr/>
            </a:pPr>
            <a:r>
              <a:rPr lang="en-US" dirty="0"/>
              <a:t>“I want to make sure that your initial market position will excite buyers strongly enough, so we can generate multiple showings and hopefully produce multiple offers. This marketing strategy is the best way to help you net the highest possible price with the fewest days on the market.”</a:t>
            </a:r>
          </a:p>
          <a:p>
            <a:endParaRPr lang="en-US" dirty="0"/>
          </a:p>
        </p:txBody>
      </p:sp>
      <p:sp>
        <p:nvSpPr>
          <p:cNvPr id="4" name="Slide Number Placeholder 3"/>
          <p:cNvSpPr>
            <a:spLocks noGrp="1"/>
          </p:cNvSpPr>
          <p:nvPr>
            <p:ph type="sldNum" sz="quarter" idx="5"/>
          </p:nvPr>
        </p:nvSpPr>
        <p:spPr/>
        <p:txBody>
          <a:bodyPr/>
          <a:lstStyle/>
          <a:p>
            <a:fld id="{5E81D330-1155-4F4A-8A94-5D1C42C6950E}" type="slidenum">
              <a:rPr lang="en-US" smtClean="0"/>
              <a:t>5</a:t>
            </a:fld>
            <a:endParaRPr lang="en-US" dirty="0"/>
          </a:p>
        </p:txBody>
      </p:sp>
    </p:spTree>
    <p:extLst>
      <p:ext uri="{BB962C8B-B14F-4D97-AF65-F5344CB8AC3E}">
        <p14:creationId xmlns:p14="http://schemas.microsoft.com/office/powerpoint/2010/main" val="2534371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r>
              <a:rPr lang="en-US" altLang="en-US" dirty="0"/>
              <a:t>“There are several steps we will take to market your home.”</a:t>
            </a:r>
          </a:p>
          <a:p>
            <a:endParaRPr lang="en-US" altLang="en-US" dirty="0"/>
          </a:p>
          <a:p>
            <a:r>
              <a:rPr lang="en-US" altLang="en-US" b="1" dirty="0"/>
              <a:t>Note: </a:t>
            </a:r>
            <a:r>
              <a:rPr lang="en-US" altLang="en-US" dirty="0"/>
              <a:t>You can choose to discuss these at a high level or go into more detail depending on the seller’s level of interest. </a:t>
            </a:r>
          </a:p>
          <a:p>
            <a:r>
              <a:rPr lang="en-US" altLang="en-US" dirty="0"/>
              <a:t>Choose this slide for the high-level talk, or the more detailed slides that follow (or use both).</a:t>
            </a:r>
          </a:p>
          <a:p>
            <a:endParaRPr lang="en-US" alt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5E81D330-1155-4F4A-8A94-5D1C42C6950E}" type="slidenum">
              <a:rPr lang="en-US" smtClean="0"/>
              <a:t>6</a:t>
            </a:fld>
            <a:endParaRPr lang="en-US" dirty="0"/>
          </a:p>
        </p:txBody>
      </p:sp>
    </p:spTree>
    <p:extLst>
      <p:ext uri="{BB962C8B-B14F-4D97-AF65-F5344CB8AC3E}">
        <p14:creationId xmlns:p14="http://schemas.microsoft.com/office/powerpoint/2010/main" val="2534371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r>
              <a:rPr lang="en-US" b="1" dirty="0"/>
              <a:t>Our goal will be to make your home appealing to the most buyers.</a:t>
            </a:r>
          </a:p>
          <a:p>
            <a:pPr>
              <a:defRPr/>
            </a:pPr>
            <a:endParaRPr lang="en-US" dirty="0"/>
          </a:p>
          <a:p>
            <a:pPr marL="174708" indent="-174708">
              <a:buFont typeface="Arial" panose="020B0604020202020204" pitchFamily="34" charset="0"/>
              <a:buChar char="•"/>
              <a:defRPr/>
            </a:pPr>
            <a:r>
              <a:rPr lang="en-US" dirty="0"/>
              <a:t>I’ll suggest changes you may consider to make your property market ready, like removing clutter, organizing, cleaning and repairs.</a:t>
            </a:r>
          </a:p>
          <a:p>
            <a:pPr marL="174708" indent="-174708">
              <a:buFont typeface="Arial" panose="020B0604020202020204" pitchFamily="34" charset="0"/>
              <a:buChar char="•"/>
            </a:pPr>
            <a:r>
              <a:rPr lang="en-US" dirty="0"/>
              <a:t>Staging helps neutralize the surrounding so that a buyer can envision the home as their own. It also helps make photos and video most appealing, and this is important because most home buyers start their search online. We can do this professionally or even virtually.</a:t>
            </a:r>
          </a:p>
          <a:p>
            <a:pPr marL="174708" indent="-174708">
              <a:buFont typeface="Arial" panose="020B0604020202020204" pitchFamily="34" charset="0"/>
              <a:buChar char="•"/>
            </a:pPr>
            <a:r>
              <a:rPr lang="en-US" dirty="0"/>
              <a:t>Photography is very important in marketing your property. Both the quality and the number of photos help buyers decide if they’re ready for the next stage of interest.</a:t>
            </a:r>
          </a:p>
          <a:p>
            <a:pPr marL="174708" indent="-174708">
              <a:buFont typeface="Arial" panose="020B0604020202020204" pitchFamily="34" charset="0"/>
              <a:buChar char="•"/>
            </a:pPr>
            <a:r>
              <a:rPr lang="en-US" dirty="0"/>
              <a:t>Your property will automatically get a virtual tour/YouTube video.</a:t>
            </a:r>
          </a:p>
          <a:p>
            <a:pPr marL="174708" indent="-174708">
              <a:buFont typeface="Arial" panose="020B0604020202020204" pitchFamily="34" charset="0"/>
              <a:buChar char="•"/>
            </a:pPr>
            <a:r>
              <a:rPr lang="en-US" dirty="0"/>
              <a:t>You have access to various </a:t>
            </a:r>
            <a:r>
              <a:rPr lang="en-US" b="1" dirty="0"/>
              <a:t>seller incentives </a:t>
            </a:r>
            <a:r>
              <a:rPr lang="en-US" dirty="0"/>
              <a:t>and programs, when you work with me. </a:t>
            </a:r>
          </a:p>
          <a:p>
            <a:pPr marL="640594" lvl="1" indent="-174708" defTabSz="931774">
              <a:buFont typeface="Arial" panose="020B0604020202020204" pitchFamily="34" charset="0"/>
              <a:buChar char="•"/>
              <a:defRPr/>
            </a:pPr>
            <a:r>
              <a:rPr lang="en-US" b="1" dirty="0"/>
              <a:t>ERA Home protection plan</a:t>
            </a:r>
            <a:r>
              <a:rPr lang="en-US" b="0" dirty="0"/>
              <a:t>-A</a:t>
            </a:r>
            <a:r>
              <a:rPr lang="en-US" b="1" dirty="0"/>
              <a:t> </a:t>
            </a:r>
            <a:r>
              <a:rPr lang="en-US" dirty="0"/>
              <a:t>home warranty can help protect your budget and covered items while your home is on the market and can boost buyer confidence and help avoid stress over potential undetectable pre-existing conditions.  It protects the house so a buyer can focus on making it a home. </a:t>
            </a:r>
          </a:p>
          <a:p>
            <a:pPr marL="640594" lvl="1" indent="-174708" defTabSz="931774">
              <a:buFont typeface="Arial" panose="020B0604020202020204" pitchFamily="34" charset="0"/>
              <a:buChar char="•"/>
              <a:defRPr/>
            </a:pPr>
            <a:r>
              <a:rPr lang="en-US" b="1" dirty="0"/>
              <a:t>Seller Security Plan</a:t>
            </a:r>
            <a:r>
              <a:rPr lang="en-US" dirty="0"/>
              <a:t>-We are the only national real estate company that offers this, a guaranteed purchase plan offered nationwide.</a:t>
            </a:r>
          </a:p>
          <a:p>
            <a:pPr marL="640594" lvl="1" indent="-174708" defTabSz="931774">
              <a:buFont typeface="Arial" panose="020B0604020202020204" pitchFamily="34" charset="0"/>
              <a:buChar char="•"/>
              <a:defRPr/>
            </a:pPr>
            <a:r>
              <a:rPr lang="en-US" b="1" dirty="0"/>
              <a:t>Home Concierge-</a:t>
            </a:r>
            <a:r>
              <a:rPr lang="en-US" b="0" dirty="0"/>
              <a:t>You will have access to Home Concierge, which is designed to be a convenient portal where you can get access to local, reputable contractors. Whether it is a small home improvement or a big renovation, </a:t>
            </a:r>
            <a:r>
              <a:rPr lang="en-US" dirty="0">
                <a:solidFill>
                  <a:schemeClr val="tx1">
                    <a:lumMod val="95000"/>
                    <a:lumOff val="5000"/>
                  </a:schemeClr>
                </a:solidFill>
                <a:latin typeface="Red Hat Display" panose="02010503040201060303" pitchFamily="2" charset="0"/>
                <a:cs typeface="Arial" panose="020B0604020202020204" pitchFamily="34" charset="0"/>
              </a:rPr>
              <a:t>ERA's Home Concierge portal helps you receive outstanding service and quality on every project.</a:t>
            </a:r>
            <a:endParaRPr lang="en-US" b="1" dirty="0"/>
          </a:p>
          <a:p>
            <a:pPr marL="640594" lvl="1" indent="-174708" defTabSz="931774">
              <a:buFont typeface="Arial" panose="020B0604020202020204" pitchFamily="34" charset="0"/>
              <a:buChar char="•"/>
              <a:defRPr/>
            </a:pPr>
            <a:r>
              <a:rPr lang="en-US" b="1" dirty="0"/>
              <a:t>ERA Moves</a:t>
            </a:r>
            <a:r>
              <a:rPr lang="en-US" b="0" dirty="0"/>
              <a:t>-When you list with me, you will get access to ERA Moves, a pre-move program that saves you up to 25% during the course of your move and is designed to help ease the process of moving. It includes white-glove service and helps connect your utilities at your new home with one simple phone call.  You’ll also receive e-mails from me with local and national offers to help you with your move, such as Home Depot, Bed Bath&amp; Beyond,  and 1-800-Got-JUNK.</a:t>
            </a:r>
          </a:p>
          <a:p>
            <a:r>
              <a:rPr lang="en-US" dirty="0"/>
              <a:t>Note: More detailed slides on seller programs are available in the appendix.</a:t>
            </a:r>
          </a:p>
        </p:txBody>
      </p:sp>
      <p:sp>
        <p:nvSpPr>
          <p:cNvPr id="4" name="Slide Number Placeholder 3"/>
          <p:cNvSpPr>
            <a:spLocks noGrp="1"/>
          </p:cNvSpPr>
          <p:nvPr>
            <p:ph type="sldNum" sz="quarter" idx="5"/>
          </p:nvPr>
        </p:nvSpPr>
        <p:spPr/>
        <p:txBody>
          <a:bodyPr/>
          <a:lstStyle/>
          <a:p>
            <a:fld id="{5E81D330-1155-4F4A-8A94-5D1C42C6950E}" type="slidenum">
              <a:rPr lang="en-US" smtClean="0"/>
              <a:t>7</a:t>
            </a:fld>
            <a:endParaRPr lang="en-US" dirty="0"/>
          </a:p>
        </p:txBody>
      </p:sp>
    </p:spTree>
    <p:extLst>
      <p:ext uri="{BB962C8B-B14F-4D97-AF65-F5344CB8AC3E}">
        <p14:creationId xmlns:p14="http://schemas.microsoft.com/office/powerpoint/2010/main" val="545526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defRPr/>
            </a:pPr>
            <a:r>
              <a:rPr lang="en-US" dirty="0"/>
              <a:t>I will personally schedule all showings of your home with interested buyers.</a:t>
            </a:r>
          </a:p>
          <a:p>
            <a:pPr marL="174708" indent="-174708">
              <a:buFont typeface="Arial" panose="020B0604020202020204" pitchFamily="34" charset="0"/>
              <a:buChar char="•"/>
              <a:defRPr/>
            </a:pPr>
            <a:endParaRPr lang="en-US" dirty="0"/>
          </a:p>
          <a:p>
            <a:pPr marL="174708" indent="-174708" defTabSz="931774">
              <a:buFont typeface="Arial" panose="020B0604020202020204" pitchFamily="34" charset="0"/>
              <a:buChar char="•"/>
              <a:defRPr/>
            </a:pPr>
            <a:r>
              <a:rPr lang="en-US" dirty="0">
                <a:latin typeface="Red Hat Display" panose="02010503040201060303" pitchFamily="2" charset="0"/>
              </a:rPr>
              <a:t>I will diversify my contacts to residents around your listings through multiple marketing channels to be first of mind with neighbors in the community.</a:t>
            </a:r>
          </a:p>
          <a:p>
            <a:pPr defTabSz="931774">
              <a:defRPr/>
            </a:pPr>
            <a:endParaRPr lang="en-US" dirty="0"/>
          </a:p>
          <a:p>
            <a:pPr marL="174708" indent="-174708">
              <a:buFont typeface="Arial" panose="020B0604020202020204" pitchFamily="34" charset="0"/>
              <a:buChar char="•"/>
              <a:defRPr/>
            </a:pPr>
            <a:r>
              <a:rPr lang="en-US" dirty="0"/>
              <a:t>I’ll also host open houses.  An open house will help us drive traffic and generate leads for your home. </a:t>
            </a:r>
          </a:p>
          <a:p>
            <a:pPr marL="174708" indent="-174708">
              <a:buFont typeface="Arial" panose="020B0604020202020204" pitchFamily="34" charset="0"/>
              <a:buChar char="•"/>
              <a:defRPr/>
            </a:pPr>
            <a:endParaRPr lang="en-US" dirty="0"/>
          </a:p>
          <a:p>
            <a:pPr marL="174708" indent="-174708">
              <a:buFont typeface="Arial" panose="020B0604020202020204" pitchFamily="34" charset="0"/>
              <a:buChar char="•"/>
              <a:defRPr/>
            </a:pPr>
            <a:r>
              <a:rPr lang="en-US" dirty="0"/>
              <a:t>I’ll leverage my agent relationships and host a Broker open house – one of their clients could be your buyer.  </a:t>
            </a:r>
          </a:p>
          <a:p>
            <a:pPr marL="174708" indent="-174708">
              <a:buFont typeface="Arial" panose="020B0604020202020204" pitchFamily="34" charset="0"/>
              <a:buChar char="•"/>
              <a:defRPr/>
            </a:pPr>
            <a:endParaRPr lang="en-US" dirty="0"/>
          </a:p>
          <a:p>
            <a:pPr marL="174708" indent="-174708">
              <a:buFont typeface="Arial" panose="020B0604020202020204" pitchFamily="34" charset="0"/>
              <a:buChar char="•"/>
              <a:defRPr/>
            </a:pPr>
            <a:r>
              <a:rPr lang="en-US" dirty="0"/>
              <a:t>Buyers still use open houses to find a home, but they also heavily use technology – and we can use both to our advantage. In addition to holding a traditional open house, I can also host a video walk-through and even record a tour of your home and market that to prospective buyers.</a:t>
            </a:r>
          </a:p>
          <a:p>
            <a:pPr marL="174708" indent="-174708">
              <a:buFont typeface="Arial" panose="020B0604020202020204" pitchFamily="34" charset="0"/>
              <a:buChar char="•"/>
              <a:defRPr/>
            </a:pPr>
            <a:endParaRPr lang="en-US" dirty="0"/>
          </a:p>
          <a:p>
            <a:pPr defTabSz="931774">
              <a:defRPr/>
            </a:pPr>
            <a:r>
              <a:rPr lang="en-US" dirty="0"/>
              <a:t>With the ERA Global Referral Network I can broaden my reach and interest in your property across states and even countries. 14% of real estate transactions are out of state movers*, so I will have access to more Interstate Referral Business and even more international referral business.</a:t>
            </a:r>
          </a:p>
          <a:p>
            <a:pPr defTabSz="931774">
              <a:defRPr/>
            </a:pPr>
            <a:endParaRPr lang="en-US" dirty="0"/>
          </a:p>
          <a:p>
            <a:pPr defTabSz="931774">
              <a:defRPr/>
            </a:pPr>
            <a:r>
              <a:rPr lang="en-US" b="0" dirty="0"/>
              <a:t>*US Census Bureau Dec 2020</a:t>
            </a:r>
          </a:p>
        </p:txBody>
      </p:sp>
      <p:sp>
        <p:nvSpPr>
          <p:cNvPr id="4" name="Slide Number Placeholder 3"/>
          <p:cNvSpPr>
            <a:spLocks noGrp="1"/>
          </p:cNvSpPr>
          <p:nvPr>
            <p:ph type="sldNum" sz="quarter" idx="5"/>
          </p:nvPr>
        </p:nvSpPr>
        <p:spPr/>
        <p:txBody>
          <a:bodyPr/>
          <a:lstStyle/>
          <a:p>
            <a:fld id="{5E81D330-1155-4F4A-8A94-5D1C42C6950E}" type="slidenum">
              <a:rPr lang="en-US" smtClean="0"/>
              <a:t>8</a:t>
            </a:fld>
            <a:endParaRPr lang="en-US" dirty="0"/>
          </a:p>
        </p:txBody>
      </p:sp>
    </p:spTree>
    <p:extLst>
      <p:ext uri="{BB962C8B-B14F-4D97-AF65-F5344CB8AC3E}">
        <p14:creationId xmlns:p14="http://schemas.microsoft.com/office/powerpoint/2010/main" val="545526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8863" y="1162050"/>
            <a:ext cx="2352675" cy="3136900"/>
          </a:xfrm>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b="1" dirty="0"/>
              <a:t>Add a TextERA demo, to show how it works in real time. 60% of text leads convert into an actual showing </a:t>
            </a:r>
            <a:br>
              <a:rPr lang="en-US" b="1" dirty="0"/>
            </a:br>
            <a:r>
              <a:rPr lang="en-US" b="1" dirty="0"/>
              <a:t>Text the word ERA [or your demo code] to 35620</a:t>
            </a:r>
          </a:p>
          <a:p>
            <a:pPr defTabSz="931774">
              <a:defRPr/>
            </a:pPr>
            <a:endParaRPr lang="en-US" b="1" dirty="0"/>
          </a:p>
          <a:p>
            <a:pPr marL="174708" indent="-174708">
              <a:buFont typeface="Arial" panose="020B0604020202020204" pitchFamily="34" charset="0"/>
              <a:buChar char="•"/>
            </a:pPr>
            <a:r>
              <a:rPr lang="en-US" dirty="0"/>
              <a:t>Once the yard sign is in place, we’ll add TextERA. TextERA allows potential buyers to view property details and reach me via a text code. Buyers can simply text a keyword or number provided on your yard sign and they will receive information on your house directly back to their phone. </a:t>
            </a:r>
            <a:r>
              <a:rPr lang="en-US" dirty="0" err="1"/>
              <a:t>TextERA</a:t>
            </a:r>
            <a:r>
              <a:rPr lang="en-US" dirty="0"/>
              <a:t> also sends me an email with their contact information allowing me to capture them as a potential buyer for your house right from the curb.</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ERA.com provides a dynamic, integrated lead-management system that combines marketing automation, customer relationship management, and actionable prospect data. Online requests from buyers are routed immediately via cell phone and email to me for instant follow up.  It also tracks the source of all property leads so we can evaluate our marketing plan on an ongoing basis.</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I’ll post your property on the MLS for additional exposure.</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Your property will get its own website, in addition to its property detail page on ERA.com</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We use search engine marketing (SEM) to drive traffic to ERA.com. Your listing will also be shared with over </a:t>
            </a:r>
            <a:r>
              <a:rPr lang="en-US" dirty="0">
                <a:highlight>
                  <a:srgbClr val="FFFF00"/>
                </a:highlight>
              </a:rPr>
              <a:t>200 of the most popular real estate websites in 20 countries around the globe.</a:t>
            </a:r>
          </a:p>
          <a:p>
            <a:endParaRPr lang="en-US" dirty="0"/>
          </a:p>
          <a:p>
            <a:pPr marL="174708" indent="-174708">
              <a:buFont typeface="Arial" panose="020B0604020202020204" pitchFamily="34" charset="0"/>
              <a:buChar char="•"/>
            </a:pPr>
            <a:r>
              <a:rPr lang="en-US" dirty="0"/>
              <a:t>Response time is equally as important as exposure. Rapid response technology allows me to receive instant notification when there’s an inquiry on your property.</a:t>
            </a:r>
          </a:p>
        </p:txBody>
      </p:sp>
      <p:sp>
        <p:nvSpPr>
          <p:cNvPr id="4" name="Slide Number Placeholder 3"/>
          <p:cNvSpPr>
            <a:spLocks noGrp="1"/>
          </p:cNvSpPr>
          <p:nvPr>
            <p:ph type="sldNum" sz="quarter" idx="5"/>
          </p:nvPr>
        </p:nvSpPr>
        <p:spPr/>
        <p:txBody>
          <a:bodyPr/>
          <a:lstStyle/>
          <a:p>
            <a:fld id="{5E81D330-1155-4F4A-8A94-5D1C42C6950E}" type="slidenum">
              <a:rPr lang="en-US" smtClean="0"/>
              <a:t>9</a:t>
            </a:fld>
            <a:endParaRPr lang="en-US" dirty="0"/>
          </a:p>
        </p:txBody>
      </p:sp>
    </p:spTree>
    <p:extLst>
      <p:ext uri="{BB962C8B-B14F-4D97-AF65-F5344CB8AC3E}">
        <p14:creationId xmlns:p14="http://schemas.microsoft.com/office/powerpoint/2010/main" val="545526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723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BC736-808F-41AA-AAA4-F1760F864D95}"/>
              </a:ext>
            </a:extLst>
          </p:cNvPr>
          <p:cNvSpPr>
            <a:spLocks noGrp="1"/>
          </p:cNvSpPr>
          <p:nvPr>
            <p:ph type="title"/>
          </p:nvPr>
        </p:nvSpPr>
        <p:spPr>
          <a:xfrm>
            <a:off x="467917" y="2279654"/>
            <a:ext cx="5915025" cy="3803649"/>
          </a:xfrm>
        </p:spPr>
        <p:txBody>
          <a:bodyPr anchor="b"/>
          <a:lstStyle>
            <a:lvl1pPr>
              <a:defRPr sz="3375"/>
            </a:lvl1pPr>
          </a:lstStyle>
          <a:p>
            <a:r>
              <a:rPr lang="en-US"/>
              <a:t>Click to edit Master title style</a:t>
            </a:r>
          </a:p>
        </p:txBody>
      </p:sp>
      <p:sp>
        <p:nvSpPr>
          <p:cNvPr id="3" name="Text Placeholder 2">
            <a:extLst>
              <a:ext uri="{FF2B5EF4-FFF2-40B4-BE49-F238E27FC236}">
                <a16:creationId xmlns:a16="http://schemas.microsoft.com/office/drawing/2014/main" id="{43883845-18D7-4203-B7D8-49FFED2E8A22}"/>
              </a:ext>
            </a:extLst>
          </p:cNvPr>
          <p:cNvSpPr>
            <a:spLocks noGrp="1"/>
          </p:cNvSpPr>
          <p:nvPr>
            <p:ph type="body" idx="1"/>
          </p:nvPr>
        </p:nvSpPr>
        <p:spPr>
          <a:xfrm>
            <a:off x="467917" y="6119288"/>
            <a:ext cx="5915025" cy="2000249"/>
          </a:xfrm>
        </p:spPr>
        <p:txBody>
          <a:bodyPr/>
          <a:lstStyle>
            <a:lvl1pPr marL="0" indent="0">
              <a:buNone/>
              <a:defRPr sz="1350">
                <a:solidFill>
                  <a:schemeClr val="tx1">
                    <a:tint val="75000"/>
                  </a:schemeClr>
                </a:solidFill>
              </a:defRPr>
            </a:lvl1pPr>
            <a:lvl2pPr marL="257172" indent="0">
              <a:buNone/>
              <a:defRPr sz="1125">
                <a:solidFill>
                  <a:schemeClr val="tx1">
                    <a:tint val="75000"/>
                  </a:schemeClr>
                </a:solidFill>
              </a:defRPr>
            </a:lvl2pPr>
            <a:lvl3pPr marL="514343" indent="0">
              <a:buNone/>
              <a:defRPr sz="1013">
                <a:solidFill>
                  <a:schemeClr val="tx1">
                    <a:tint val="75000"/>
                  </a:schemeClr>
                </a:solidFill>
              </a:defRPr>
            </a:lvl3pPr>
            <a:lvl4pPr marL="771515" indent="0">
              <a:buNone/>
              <a:defRPr sz="900">
                <a:solidFill>
                  <a:schemeClr val="tx1">
                    <a:tint val="75000"/>
                  </a:schemeClr>
                </a:solidFill>
              </a:defRPr>
            </a:lvl4pPr>
            <a:lvl5pPr marL="1028688" indent="0">
              <a:buNone/>
              <a:defRPr sz="900">
                <a:solidFill>
                  <a:schemeClr val="tx1">
                    <a:tint val="75000"/>
                  </a:schemeClr>
                </a:solidFill>
              </a:defRPr>
            </a:lvl5pPr>
            <a:lvl6pPr marL="1285859" indent="0">
              <a:buNone/>
              <a:defRPr sz="900">
                <a:solidFill>
                  <a:schemeClr val="tx1">
                    <a:tint val="75000"/>
                  </a:schemeClr>
                </a:solidFill>
              </a:defRPr>
            </a:lvl6pPr>
            <a:lvl7pPr marL="1543031" indent="0">
              <a:buNone/>
              <a:defRPr sz="900">
                <a:solidFill>
                  <a:schemeClr val="tx1">
                    <a:tint val="75000"/>
                  </a:schemeClr>
                </a:solidFill>
              </a:defRPr>
            </a:lvl7pPr>
            <a:lvl8pPr marL="1800203" indent="0">
              <a:buNone/>
              <a:defRPr sz="900">
                <a:solidFill>
                  <a:schemeClr val="tx1">
                    <a:tint val="75000"/>
                  </a:schemeClr>
                </a:solidFill>
              </a:defRPr>
            </a:lvl8pPr>
            <a:lvl9pPr marL="2057374"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3E63DC-477E-444C-9654-8AA1E2948BC8}"/>
              </a:ext>
            </a:extLst>
          </p:cNvPr>
          <p:cNvSpPr>
            <a:spLocks noGrp="1"/>
          </p:cNvSpPr>
          <p:nvPr>
            <p:ph type="dt" sz="half" idx="10"/>
          </p:nvPr>
        </p:nvSpPr>
        <p:spPr/>
        <p:txBody>
          <a:bodyPr/>
          <a:lstStyle/>
          <a:p>
            <a:fld id="{C01F56D1-8465-4C32-8EC7-DF5EBA29D4FA}" type="datetimeFigureOut">
              <a:rPr lang="en-US" smtClean="0"/>
              <a:t>5/19/2022</a:t>
            </a:fld>
            <a:endParaRPr lang="en-US" dirty="0"/>
          </a:p>
        </p:txBody>
      </p:sp>
      <p:sp>
        <p:nvSpPr>
          <p:cNvPr id="5" name="Footer Placeholder 4">
            <a:extLst>
              <a:ext uri="{FF2B5EF4-FFF2-40B4-BE49-F238E27FC236}">
                <a16:creationId xmlns:a16="http://schemas.microsoft.com/office/drawing/2014/main" id="{838C6F8F-8B44-4409-B974-3902359B66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F8207E-1E64-4605-A1A5-FDF6BC9DCAD3}"/>
              </a:ext>
            </a:extLst>
          </p:cNvPr>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3759667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C354A-31CB-4749-8E2B-478DF0E3311B}"/>
              </a:ext>
            </a:extLst>
          </p:cNvPr>
          <p:cNvSpPr>
            <a:spLocks noGrp="1"/>
          </p:cNvSpPr>
          <p:nvPr>
            <p:ph type="title" hasCustomPrompt="1"/>
          </p:nvPr>
        </p:nvSpPr>
        <p:spPr>
          <a:xfrm>
            <a:off x="254918" y="1622005"/>
            <a:ext cx="5915025" cy="1767417"/>
          </a:xfrm>
          <a:prstGeom prst="rect">
            <a:avLst/>
          </a:prstGeom>
        </p:spPr>
        <p:txBody>
          <a:bodyPr/>
          <a:lstStyle>
            <a:lvl1pPr>
              <a:defRPr>
                <a:solidFill>
                  <a:srgbClr val="0B3279"/>
                </a:solidFill>
                <a:effectLst/>
                <a:latin typeface="Red Hat Display" panose="02010503040201060303" pitchFamily="2" charset="0"/>
              </a:defRPr>
            </a:lvl1pPr>
          </a:lstStyle>
          <a:p>
            <a:r>
              <a:rPr lang="en-US"/>
              <a:t>Click to edit headline</a:t>
            </a:r>
          </a:p>
        </p:txBody>
      </p:sp>
      <p:sp>
        <p:nvSpPr>
          <p:cNvPr id="3" name="Content Placeholder 2">
            <a:extLst>
              <a:ext uri="{FF2B5EF4-FFF2-40B4-BE49-F238E27FC236}">
                <a16:creationId xmlns:a16="http://schemas.microsoft.com/office/drawing/2014/main" id="{09810FB2-F41B-4F38-836F-7916AFA11CA3}"/>
              </a:ext>
            </a:extLst>
          </p:cNvPr>
          <p:cNvSpPr>
            <a:spLocks noGrp="1"/>
          </p:cNvSpPr>
          <p:nvPr>
            <p:ph idx="1"/>
          </p:nvPr>
        </p:nvSpPr>
        <p:spPr>
          <a:xfrm>
            <a:off x="254918" y="3413763"/>
            <a:ext cx="5915025" cy="4437180"/>
          </a:xfrm>
          <a:prstGeom prst="rect">
            <a:avLst/>
          </a:prstGeom>
        </p:spPr>
        <p:txBody>
          <a:bodyPr/>
          <a:lstStyle>
            <a:lvl1pPr marL="257172" indent="-257172">
              <a:buClr>
                <a:srgbClr val="3EB3E6"/>
              </a:buClr>
              <a:buFont typeface="Wingdings" panose="05000000000000000000" pitchFamily="2" charset="2"/>
              <a:buChar char="§"/>
              <a:defRPr/>
            </a:lvl1pPr>
            <a:lvl2pPr>
              <a:buClr>
                <a:srgbClr val="FF0000"/>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DD2A1A70-5128-4196-A6FC-5B7CC94B62C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82" y="4"/>
            <a:ext cx="635599" cy="1506605"/>
          </a:xfrm>
          <a:prstGeom prst="rect">
            <a:avLst/>
          </a:prstGeom>
        </p:spPr>
      </p:pic>
    </p:spTree>
    <p:extLst>
      <p:ext uri="{BB962C8B-B14F-4D97-AF65-F5344CB8AC3E}">
        <p14:creationId xmlns:p14="http://schemas.microsoft.com/office/powerpoint/2010/main" val="2900662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10A-6BC0-4CB3-AF32-DCC22B91EBED}"/>
              </a:ext>
            </a:extLst>
          </p:cNvPr>
          <p:cNvSpPr>
            <a:spLocks noGrp="1"/>
          </p:cNvSpPr>
          <p:nvPr>
            <p:ph type="ctrTitle"/>
          </p:nvPr>
        </p:nvSpPr>
        <p:spPr>
          <a:xfrm>
            <a:off x="857250" y="1496485"/>
            <a:ext cx="5143500" cy="3183467"/>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D692465F-9394-4002-B2B5-CBD4C87CBAA8}"/>
              </a:ext>
            </a:extLst>
          </p:cNvPr>
          <p:cNvSpPr>
            <a:spLocks noGrp="1"/>
          </p:cNvSpPr>
          <p:nvPr>
            <p:ph type="subTitle" idx="1"/>
          </p:nvPr>
        </p:nvSpPr>
        <p:spPr>
          <a:xfrm>
            <a:off x="857250" y="4802717"/>
            <a:ext cx="5143500" cy="2207683"/>
          </a:xfrm>
        </p:spPr>
        <p:txBody>
          <a:bodyPr/>
          <a:lstStyle>
            <a:lvl1pPr marL="0" indent="0" algn="ctr">
              <a:buNone/>
              <a:defRPr sz="1350"/>
            </a:lvl1pPr>
            <a:lvl2pPr marL="257172" indent="0" algn="ctr">
              <a:buNone/>
              <a:defRPr sz="1125"/>
            </a:lvl2pPr>
            <a:lvl3pPr marL="514343" indent="0" algn="ctr">
              <a:buNone/>
              <a:defRPr sz="1013"/>
            </a:lvl3pPr>
            <a:lvl4pPr marL="771515" indent="0" algn="ctr">
              <a:buNone/>
              <a:defRPr sz="900"/>
            </a:lvl4pPr>
            <a:lvl5pPr marL="1028688" indent="0" algn="ctr">
              <a:buNone/>
              <a:defRPr sz="900"/>
            </a:lvl5pPr>
            <a:lvl6pPr marL="1285859" indent="0" algn="ctr">
              <a:buNone/>
              <a:defRPr sz="900"/>
            </a:lvl6pPr>
            <a:lvl7pPr marL="1543031" indent="0" algn="ctr">
              <a:buNone/>
              <a:defRPr sz="900"/>
            </a:lvl7pPr>
            <a:lvl8pPr marL="1800203" indent="0" algn="ctr">
              <a:buNone/>
              <a:defRPr sz="900"/>
            </a:lvl8pPr>
            <a:lvl9pPr marL="2057374"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5B8797DE-8ABF-40C3-A487-6E7E9EF037B8}"/>
              </a:ext>
            </a:extLst>
          </p:cNvPr>
          <p:cNvSpPr>
            <a:spLocks noGrp="1"/>
          </p:cNvSpPr>
          <p:nvPr>
            <p:ph type="dt" sz="half" idx="10"/>
          </p:nvPr>
        </p:nvSpPr>
        <p:spPr/>
        <p:txBody>
          <a:bodyPr/>
          <a:lstStyle/>
          <a:p>
            <a:fld id="{FAE0EA32-0AE2-4402-B50C-1B23D02AFB7E}" type="datetimeFigureOut">
              <a:rPr lang="en-US" smtClean="0"/>
              <a:t>5/19/2022</a:t>
            </a:fld>
            <a:endParaRPr lang="en-US"/>
          </a:p>
        </p:txBody>
      </p:sp>
      <p:sp>
        <p:nvSpPr>
          <p:cNvPr id="5" name="Footer Placeholder 4">
            <a:extLst>
              <a:ext uri="{FF2B5EF4-FFF2-40B4-BE49-F238E27FC236}">
                <a16:creationId xmlns:a16="http://schemas.microsoft.com/office/drawing/2014/main" id="{74176E7C-2213-4122-AE35-DFF2D3C3A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70CBFB-8FF8-4F82-BF52-DFC5B6654561}"/>
              </a:ext>
            </a:extLst>
          </p:cNvPr>
          <p:cNvSpPr>
            <a:spLocks noGrp="1"/>
          </p:cNvSpPr>
          <p:nvPr>
            <p:ph type="sldNum" sz="quarter" idx="12"/>
          </p:nvPr>
        </p:nvSpPr>
        <p:spPr/>
        <p:txBody>
          <a:bodyPr/>
          <a:lstStyle/>
          <a:p>
            <a:fld id="{C517CA78-733E-40DC-94AF-E4B2A49B12ED}" type="slidenum">
              <a:rPr lang="en-US" smtClean="0"/>
              <a:t>‹#›</a:t>
            </a:fld>
            <a:endParaRPr lang="en-US"/>
          </a:p>
        </p:txBody>
      </p:sp>
    </p:spTree>
    <p:extLst>
      <p:ext uri="{BB962C8B-B14F-4D97-AF65-F5344CB8AC3E}">
        <p14:creationId xmlns:p14="http://schemas.microsoft.com/office/powerpoint/2010/main" val="153260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1F56D1-8465-4C32-8EC7-DF5EBA29D4FA}" type="datetimeFigureOut">
              <a:rPr lang="en-US" smtClean="0"/>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531146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1F56D1-8465-4C32-8EC7-DF5EBA29D4FA}" type="datetimeFigureOut">
              <a:rPr lang="en-US" smtClean="0"/>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4085125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1F56D1-8465-4C32-8EC7-DF5EBA29D4FA}" type="datetimeFigureOut">
              <a:rPr lang="en-US" smtClean="0"/>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885543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1F56D1-8465-4C32-8EC7-DF5EBA29D4FA}" type="datetimeFigureOut">
              <a:rPr lang="en-US" smtClean="0"/>
              <a:t>5/19/2022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1526740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1F56D1-8465-4C32-8EC7-DF5EBA29D4FA}" type="datetimeFigureOut">
              <a:rPr lang="en-US" smtClean="0"/>
              <a:t>5/19/2022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2865768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1F56D1-8465-4C32-8EC7-DF5EBA29D4FA}" type="datetimeFigureOut">
              <a:rPr lang="en-US" smtClean="0"/>
              <a:t>5/19/2022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3404512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1F56D1-8465-4C32-8EC7-DF5EBA29D4FA}" type="datetimeFigureOut">
              <a:rPr lang="en-US" smtClean="0"/>
              <a:t>5/19/2022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1086842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32679" y="8558504"/>
            <a:ext cx="288976" cy="302885"/>
          </a:xfrm>
          <a:prstGeom prst="rect">
            <a:avLst/>
          </a:prstGeom>
        </p:spPr>
        <p:txBody>
          <a:bodyPr/>
          <a:lstStyle>
            <a:lvl1pPr>
              <a:defRPr sz="563">
                <a:latin typeface="Red Hat Display" panose="02010503040201060303" pitchFamily="2" charset="0"/>
              </a:defRPr>
            </a:lvl1p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050132" y="3333919"/>
            <a:ext cx="2378869" cy="2476164"/>
          </a:xfrm>
        </p:spPr>
        <p:txBody>
          <a:bodyPr/>
          <a:lstStyle>
            <a:lvl1pPr>
              <a:defRPr spc="0"/>
            </a:lvl1pPr>
          </a:lstStyle>
          <a:p>
            <a:r>
              <a:rPr lang="en-US" dirty="0"/>
              <a:t>Click to edit master title style</a:t>
            </a:r>
          </a:p>
        </p:txBody>
      </p:sp>
    </p:spTree>
    <p:extLst>
      <p:ext uri="{BB962C8B-B14F-4D97-AF65-F5344CB8AC3E}">
        <p14:creationId xmlns:p14="http://schemas.microsoft.com/office/powerpoint/2010/main" val="3500704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01F56D1-8465-4C32-8EC7-DF5EBA29D4FA}" type="datetimeFigureOut">
              <a:rPr lang="en-US" smtClean="0"/>
              <a:t>5/19/2022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2624481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01F56D1-8465-4C32-8EC7-DF5EBA29D4FA}" type="datetimeFigureOut">
              <a:rPr lang="en-US" smtClean="0"/>
              <a:t>5/19/2022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1689317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1F56D1-8465-4C32-8EC7-DF5EBA29D4FA}" type="datetimeFigureOut">
              <a:rPr lang="en-US" smtClean="0"/>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1813894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1F56D1-8465-4C32-8EC7-DF5EBA29D4FA}" type="datetimeFigureOut">
              <a:rPr lang="en-US" smtClean="0"/>
              <a:t>5/19/2022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442681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32679" y="8558504"/>
            <a:ext cx="288976" cy="302885"/>
          </a:xfrm>
          <a:prstGeom prst="rect">
            <a:avLst/>
          </a:prstGeom>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1921439" y="1407643"/>
            <a:ext cx="3015127" cy="4706832"/>
          </a:xfrm>
          <a:prstGeom prst="rect">
            <a:avLst/>
          </a:prstGeom>
          <a:pattFill prst="pct10">
            <a:fgClr>
              <a:schemeClr val="tx1"/>
            </a:fgClr>
            <a:bgClr>
              <a:schemeClr val="bg1"/>
            </a:bgClr>
          </a:pattFill>
        </p:spPr>
        <p:txBody>
          <a:bodyPr anchor="ctr">
            <a:normAutofit/>
          </a:bodyPr>
          <a:lstStyle>
            <a:lvl1pPr algn="ctr">
              <a:defRPr sz="563" b="1" baseline="0"/>
            </a:lvl1pPr>
          </a:lstStyle>
          <a:p>
            <a:r>
              <a:rPr lang="en-US" dirty="0"/>
              <a:t>Drag &amp; Drop Image</a:t>
            </a:r>
          </a:p>
        </p:txBody>
      </p:sp>
    </p:spTree>
    <p:extLst>
      <p:ext uri="{BB962C8B-B14F-4D97-AF65-F5344CB8AC3E}">
        <p14:creationId xmlns:p14="http://schemas.microsoft.com/office/powerpoint/2010/main" val="3838383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1050132" y="3490923"/>
            <a:ext cx="2378869" cy="2162159"/>
          </a:xfrm>
        </p:spPr>
        <p:txBody>
          <a:bodyPr/>
          <a:lstStyle>
            <a:lvl1pPr>
              <a:defRPr sz="2025"/>
            </a:lvl1pPr>
          </a:lstStyle>
          <a:p>
            <a:r>
              <a:rPr lang="en-US" dirty="0"/>
              <a:t>Click to edit master title style</a:t>
            </a:r>
          </a:p>
        </p:txBody>
      </p:sp>
    </p:spTree>
    <p:extLst>
      <p:ext uri="{BB962C8B-B14F-4D97-AF65-F5344CB8AC3E}">
        <p14:creationId xmlns:p14="http://schemas.microsoft.com/office/powerpoint/2010/main" val="1812289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32679" y="8558504"/>
            <a:ext cx="288976" cy="302885"/>
          </a:xfrm>
          <a:prstGeom prst="rect">
            <a:avLst/>
          </a:prstGeom>
        </p:spPr>
        <p:txBody>
          <a:bodyPr/>
          <a:lstStyle>
            <a:lvl1pPr>
              <a:defRPr>
                <a:latin typeface="Red Hat Display" panose="02010503040201060303" pitchFamily="2" charset="0"/>
              </a:defRPr>
            </a:lvl1p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050132" y="1328169"/>
            <a:ext cx="2378869" cy="2162159"/>
          </a:xfrm>
        </p:spPr>
        <p:txBody>
          <a:bodyPr/>
          <a:lstStyle>
            <a:lvl1pPr>
              <a:defRPr sz="2025"/>
            </a:lvl1pPr>
          </a:lstStyle>
          <a:p>
            <a:r>
              <a:rPr lang="en-US" dirty="0"/>
              <a:t>Click to edit master title style</a:t>
            </a:r>
          </a:p>
        </p:txBody>
      </p:sp>
    </p:spTree>
    <p:extLst>
      <p:ext uri="{BB962C8B-B14F-4D97-AF65-F5344CB8AC3E}">
        <p14:creationId xmlns:p14="http://schemas.microsoft.com/office/powerpoint/2010/main" val="3333095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32679" y="8558504"/>
            <a:ext cx="288976" cy="302885"/>
          </a:xfrm>
          <a:prstGeom prst="rect">
            <a:avLst/>
          </a:prstGeom>
        </p:spPr>
        <p:txBody>
          <a:bodyPr/>
          <a:lstStyle>
            <a:lvl1pPr>
              <a:defRPr>
                <a:latin typeface="Red Hat Display" panose="02010503040201060303" pitchFamily="2" charset="0"/>
              </a:defRPr>
            </a:lvl1p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050132" y="2345934"/>
            <a:ext cx="2378869" cy="2162159"/>
          </a:xfrm>
        </p:spPr>
        <p:txBody>
          <a:bodyPr/>
          <a:lstStyle>
            <a:lvl1pPr>
              <a:defRPr sz="2025"/>
            </a:lvl1pPr>
          </a:lstStyle>
          <a:p>
            <a:r>
              <a:rPr lang="en-US" dirty="0"/>
              <a:t>Click to edit master title style</a:t>
            </a:r>
          </a:p>
        </p:txBody>
      </p:sp>
      <p:sp>
        <p:nvSpPr>
          <p:cNvPr id="6" name="Picture Placeholder 4"/>
          <p:cNvSpPr>
            <a:spLocks noGrp="1"/>
          </p:cNvSpPr>
          <p:nvPr>
            <p:ph type="pic" sz="quarter" idx="11" hasCustomPrompt="1"/>
          </p:nvPr>
        </p:nvSpPr>
        <p:spPr>
          <a:xfrm>
            <a:off x="0" y="5237260"/>
            <a:ext cx="6858000" cy="3906741"/>
          </a:xfrm>
          <a:prstGeom prst="rect">
            <a:avLst/>
          </a:prstGeom>
          <a:pattFill prst="pct10">
            <a:fgClr>
              <a:schemeClr val="tx1"/>
            </a:fgClr>
            <a:bgClr>
              <a:schemeClr val="bg1"/>
            </a:bgClr>
          </a:pattFill>
        </p:spPr>
        <p:txBody>
          <a:bodyPr anchor="ctr">
            <a:normAutofit/>
          </a:bodyPr>
          <a:lstStyle>
            <a:lvl1pPr algn="ctr">
              <a:defRPr sz="563" b="1" baseline="0"/>
            </a:lvl1pPr>
          </a:lstStyle>
          <a:p>
            <a:r>
              <a:rPr lang="en-US" dirty="0"/>
              <a:t>Drag &amp; Drop Image</a:t>
            </a:r>
          </a:p>
        </p:txBody>
      </p:sp>
    </p:spTree>
    <p:extLst>
      <p:ext uri="{BB962C8B-B14F-4D97-AF65-F5344CB8AC3E}">
        <p14:creationId xmlns:p14="http://schemas.microsoft.com/office/powerpoint/2010/main" val="69144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32679" y="8558504"/>
            <a:ext cx="288976" cy="302885"/>
          </a:xfrm>
          <a:prstGeom prst="rect">
            <a:avLst/>
          </a:prstGeom>
        </p:spPr>
        <p:txBody>
          <a:bodyPr/>
          <a:lstStyle>
            <a:lvl1pPr>
              <a:defRPr>
                <a:latin typeface="Red Hat Display" panose="02010503040201060303" pitchFamily="2"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2" hasCustomPrompt="1"/>
          </p:nvPr>
        </p:nvSpPr>
        <p:spPr>
          <a:xfrm>
            <a:off x="1050133" y="3425373"/>
            <a:ext cx="1925751" cy="2931887"/>
          </a:xfrm>
          <a:prstGeom prst="rect">
            <a:avLst/>
          </a:prstGeom>
          <a:pattFill prst="pct10">
            <a:fgClr>
              <a:schemeClr val="tx1"/>
            </a:fgClr>
            <a:bgClr>
              <a:schemeClr val="bg1"/>
            </a:bgClr>
          </a:pattFill>
        </p:spPr>
        <p:txBody>
          <a:bodyPr anchor="ctr">
            <a:normAutofit/>
          </a:bodyPr>
          <a:lstStyle>
            <a:lvl1pPr algn="ctr">
              <a:defRPr sz="563" b="1" baseline="0"/>
            </a:lvl1pPr>
          </a:lstStyle>
          <a:p>
            <a:r>
              <a:rPr lang="en-US" dirty="0"/>
              <a:t>Drag &amp; Drop Image</a:t>
            </a:r>
          </a:p>
        </p:txBody>
      </p:sp>
      <p:sp>
        <p:nvSpPr>
          <p:cNvPr id="8" name="Picture Placeholder 4"/>
          <p:cNvSpPr>
            <a:spLocks noGrp="1"/>
          </p:cNvSpPr>
          <p:nvPr>
            <p:ph type="pic" sz="quarter" idx="13" hasCustomPrompt="1"/>
          </p:nvPr>
        </p:nvSpPr>
        <p:spPr>
          <a:xfrm>
            <a:off x="2991192" y="3425373"/>
            <a:ext cx="1925751" cy="2931887"/>
          </a:xfrm>
          <a:prstGeom prst="rect">
            <a:avLst/>
          </a:prstGeom>
          <a:pattFill prst="pct10">
            <a:fgClr>
              <a:schemeClr val="tx1"/>
            </a:fgClr>
            <a:bgClr>
              <a:schemeClr val="bg1"/>
            </a:bgClr>
          </a:pattFill>
        </p:spPr>
        <p:txBody>
          <a:bodyPr anchor="ctr">
            <a:normAutofit/>
          </a:bodyPr>
          <a:lstStyle>
            <a:lvl1pPr algn="ctr">
              <a:defRPr sz="563" b="1" baseline="0"/>
            </a:lvl1pPr>
          </a:lstStyle>
          <a:p>
            <a:r>
              <a:rPr lang="en-US" dirty="0"/>
              <a:t>Drag &amp; Drop Image</a:t>
            </a:r>
          </a:p>
        </p:txBody>
      </p:sp>
      <p:sp>
        <p:nvSpPr>
          <p:cNvPr id="9" name="Picture Placeholder 4"/>
          <p:cNvSpPr>
            <a:spLocks noGrp="1"/>
          </p:cNvSpPr>
          <p:nvPr>
            <p:ph type="pic" sz="quarter" idx="14" hasCustomPrompt="1"/>
          </p:nvPr>
        </p:nvSpPr>
        <p:spPr>
          <a:xfrm>
            <a:off x="4932251" y="3425373"/>
            <a:ext cx="1925751" cy="2931887"/>
          </a:xfrm>
          <a:prstGeom prst="rect">
            <a:avLst/>
          </a:prstGeom>
          <a:pattFill prst="pct10">
            <a:fgClr>
              <a:schemeClr val="tx1"/>
            </a:fgClr>
            <a:bgClr>
              <a:schemeClr val="bg1"/>
            </a:bgClr>
          </a:pattFill>
        </p:spPr>
        <p:txBody>
          <a:bodyPr anchor="ctr">
            <a:normAutofit/>
          </a:bodyPr>
          <a:lstStyle>
            <a:lvl1pPr algn="ctr">
              <a:defRPr sz="563" b="1" baseline="0"/>
            </a:lvl1pPr>
          </a:lstStyle>
          <a:p>
            <a:r>
              <a:rPr lang="en-US" dirty="0"/>
              <a:t>Drag &amp; Drop Image</a:t>
            </a:r>
          </a:p>
        </p:txBody>
      </p:sp>
      <p:sp>
        <p:nvSpPr>
          <p:cNvPr id="10" name="Title 4"/>
          <p:cNvSpPr>
            <a:spLocks noGrp="1"/>
          </p:cNvSpPr>
          <p:nvPr>
            <p:ph type="title" hasCustomPrompt="1"/>
          </p:nvPr>
        </p:nvSpPr>
        <p:spPr>
          <a:xfrm>
            <a:off x="1050132" y="1328169"/>
            <a:ext cx="2378869" cy="2162159"/>
          </a:xfrm>
        </p:spPr>
        <p:txBody>
          <a:bodyPr/>
          <a:lstStyle>
            <a:lvl1pPr>
              <a:defRPr sz="2025"/>
            </a:lvl1pPr>
          </a:lstStyle>
          <a:p>
            <a:r>
              <a:rPr lang="en-US" dirty="0"/>
              <a:t>Click to edit master title style</a:t>
            </a:r>
          </a:p>
        </p:txBody>
      </p:sp>
    </p:spTree>
    <p:extLst>
      <p:ext uri="{BB962C8B-B14F-4D97-AF65-F5344CB8AC3E}">
        <p14:creationId xmlns:p14="http://schemas.microsoft.com/office/powerpoint/2010/main" val="1165920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32679" y="8558504"/>
            <a:ext cx="288976" cy="302885"/>
          </a:xfrm>
          <a:prstGeom prst="rect">
            <a:avLst/>
          </a:prstGeom>
        </p:spPr>
        <p:txBody>
          <a:bodyPr/>
          <a:lstStyle>
            <a:lvl1pPr>
              <a:defRPr>
                <a:latin typeface="Red Hat Display" panose="02010503040201060303" pitchFamily="2"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557215" y="1574800"/>
            <a:ext cx="4120923" cy="7569200"/>
          </a:xfrm>
          <a:prstGeom prst="rect">
            <a:avLst/>
          </a:prstGeom>
          <a:pattFill prst="pct10">
            <a:fgClr>
              <a:schemeClr val="tx1"/>
            </a:fgClr>
            <a:bgClr>
              <a:schemeClr val="bg1"/>
            </a:bgClr>
          </a:pattFill>
        </p:spPr>
        <p:txBody>
          <a:bodyPr anchor="ctr">
            <a:normAutofit/>
          </a:bodyPr>
          <a:lstStyle>
            <a:lvl1pPr algn="ctr">
              <a:defRPr sz="563" b="1" baseline="0"/>
            </a:lvl1pPr>
          </a:lstStyle>
          <a:p>
            <a:r>
              <a:rPr lang="en-US" dirty="0"/>
              <a:t>Drag &amp; Drop Image</a:t>
            </a:r>
          </a:p>
        </p:txBody>
      </p:sp>
    </p:spTree>
    <p:extLst>
      <p:ext uri="{BB962C8B-B14F-4D97-AF65-F5344CB8AC3E}">
        <p14:creationId xmlns:p14="http://schemas.microsoft.com/office/powerpoint/2010/main" val="2077515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32679" y="8558504"/>
            <a:ext cx="288976" cy="302885"/>
          </a:xfrm>
          <a:prstGeom prst="rect">
            <a:avLst/>
          </a:prstGeom>
        </p:spPr>
        <p:txBody>
          <a:bodyPr/>
          <a:lstStyle>
            <a:lvl1pPr>
              <a:defRPr>
                <a:latin typeface="Red Hat Display" panose="02010503040201060303" pitchFamily="2"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1921439" y="1407643"/>
            <a:ext cx="3015127" cy="4706832"/>
          </a:xfrm>
          <a:prstGeom prst="rect">
            <a:avLst/>
          </a:prstGeom>
          <a:pattFill prst="pct10">
            <a:fgClr>
              <a:schemeClr val="tx1"/>
            </a:fgClr>
            <a:bgClr>
              <a:schemeClr val="bg1"/>
            </a:bgClr>
          </a:pattFill>
        </p:spPr>
        <p:txBody>
          <a:bodyPr anchor="ctr">
            <a:normAutofit/>
          </a:bodyPr>
          <a:lstStyle>
            <a:lvl1pPr algn="ctr">
              <a:defRPr sz="563" b="1" baseline="0"/>
            </a:lvl1pPr>
          </a:lstStyle>
          <a:p>
            <a:r>
              <a:rPr lang="en-US" dirty="0"/>
              <a:t>Drag &amp; Drop Image</a:t>
            </a:r>
          </a:p>
        </p:txBody>
      </p:sp>
    </p:spTree>
    <p:extLst>
      <p:ext uri="{BB962C8B-B14F-4D97-AF65-F5344CB8AC3E}">
        <p14:creationId xmlns:p14="http://schemas.microsoft.com/office/powerpoint/2010/main" val="1715253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8A21C8-6A1C-4ED7-89BD-EF6018BA69F0}"/>
              </a:ext>
            </a:extLst>
          </p:cNvPr>
          <p:cNvSpPr/>
          <p:nvPr userDrawn="1"/>
        </p:nvSpPr>
        <p:spPr>
          <a:xfrm>
            <a:off x="0" y="3"/>
            <a:ext cx="6858000" cy="9143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Tree>
    <p:extLst>
      <p:ext uri="{BB962C8B-B14F-4D97-AF65-F5344CB8AC3E}">
        <p14:creationId xmlns:p14="http://schemas.microsoft.com/office/powerpoint/2010/main" val="4112862248"/>
      </p:ext>
    </p:extLst>
  </p:cSld>
  <p:clrMapOvr>
    <a:masterClrMapping/>
  </p:clrMapOvr>
  <mc:AlternateContent xmlns:mc="http://schemas.openxmlformats.org/markup-compatibility/2006" xmlns:p14="http://schemas.microsoft.com/office/powerpoint/2010/main">
    <mc:Choice Requires="p14">
      <p:transition spd="slow" p14:dur="1500">
        <p:wipe dir="u"/>
      </p:transition>
    </mc:Choice>
    <mc:Fallback xmlns="">
      <p:transition spd="slow">
        <p:wipe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50131" y="1326579"/>
            <a:ext cx="5486400" cy="1983816"/>
          </a:xfrm>
          <a:prstGeom prst="rect">
            <a:avLst/>
          </a:prstGeom>
          <a:effectLst/>
        </p:spPr>
        <p:txBody>
          <a:bodyPr vert="horz" lIns="0" tIns="192024" rIns="0" bIns="0" rtlCol="0" anchor="t" anchorCtr="0">
            <a:noAutofit/>
          </a:bodyPr>
          <a:lstStyle/>
          <a:p>
            <a:r>
              <a:rPr lang="en-US" dirty="0"/>
              <a:t>Your Title Here</a:t>
            </a:r>
          </a:p>
        </p:txBody>
      </p:sp>
      <p:sp>
        <p:nvSpPr>
          <p:cNvPr id="11" name="Text Placeholder 10"/>
          <p:cNvSpPr>
            <a:spLocks noGrp="1"/>
          </p:cNvSpPr>
          <p:nvPr>
            <p:ph type="body" idx="1"/>
          </p:nvPr>
        </p:nvSpPr>
        <p:spPr>
          <a:xfrm>
            <a:off x="1050131" y="3352800"/>
            <a:ext cx="5486400" cy="4147256"/>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901056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1" r:id="rId9"/>
    <p:sldLayoutId id="2147483674" r:id="rId10"/>
    <p:sldLayoutId id="2147483675" r:id="rId11"/>
    <p:sldLayoutId id="2147483676" r:id="rId12"/>
  </p:sldLayoutIdLst>
  <p:hf sldNum="0" hdr="0" ftr="0" dt="0"/>
  <p:txStyles>
    <p:titleStyle>
      <a:lvl1pPr algn="l" defTabSz="514298" rtl="0" eaLnBrk="1" latinLnBrk="0" hangingPunct="1">
        <a:lnSpc>
          <a:spcPct val="80000"/>
        </a:lnSpc>
        <a:spcBef>
          <a:spcPct val="0"/>
        </a:spcBef>
        <a:buNone/>
        <a:defRPr sz="2475" b="1" kern="1200" spc="0" baseline="0">
          <a:solidFill>
            <a:srgbClr val="0B3279"/>
          </a:solidFill>
          <a:latin typeface="Red Hat Display" panose="02010503040201060303" pitchFamily="2" charset="0"/>
          <a:ea typeface="+mj-ea"/>
          <a:cs typeface="+mj-cs"/>
        </a:defRPr>
      </a:lvl1pPr>
    </p:titleStyle>
    <p:bodyStyle>
      <a:lvl1pPr marL="0" indent="0" algn="l" defTabSz="514298" rtl="0" eaLnBrk="1" latinLnBrk="0" hangingPunct="1">
        <a:lnSpc>
          <a:spcPct val="120000"/>
        </a:lnSpc>
        <a:spcBef>
          <a:spcPts val="563"/>
        </a:spcBef>
        <a:buFont typeface="Arial" panose="020B0604020202020204" pitchFamily="34" charset="0"/>
        <a:buNone/>
        <a:defRPr sz="1575" b="1" kern="1200">
          <a:solidFill>
            <a:srgbClr val="DA1F33"/>
          </a:solidFill>
          <a:latin typeface="Red Hat Display" panose="02010503040201060303" pitchFamily="2" charset="0"/>
          <a:ea typeface="+mn-ea"/>
          <a:cs typeface="+mn-cs"/>
        </a:defRPr>
      </a:lvl1pPr>
      <a:lvl2pPr marL="0" indent="0" algn="l" defTabSz="514298" rtl="0" eaLnBrk="1" latinLnBrk="0" hangingPunct="1">
        <a:lnSpc>
          <a:spcPct val="120000"/>
        </a:lnSpc>
        <a:spcBef>
          <a:spcPts val="281"/>
        </a:spcBef>
        <a:buFont typeface="Arial" panose="020B0604020202020204" pitchFamily="34" charset="0"/>
        <a:buNone/>
        <a:defRPr sz="1013" kern="1200">
          <a:solidFill>
            <a:schemeClr val="tx1"/>
          </a:solidFill>
          <a:latin typeface="Red Hat Display" panose="02010503040201060303" pitchFamily="2" charset="0"/>
          <a:ea typeface="Red Hat Display" panose="02010503040201060303" pitchFamily="2" charset="0"/>
          <a:cs typeface="Red Hat Display" panose="02010503040201060303" pitchFamily="2" charset="0"/>
        </a:defRPr>
      </a:lvl2pPr>
      <a:lvl3pPr marL="0" indent="0" algn="l" defTabSz="514298" rtl="0" eaLnBrk="1" latinLnBrk="0" hangingPunct="1">
        <a:lnSpc>
          <a:spcPct val="120000"/>
        </a:lnSpc>
        <a:spcBef>
          <a:spcPts val="281"/>
        </a:spcBef>
        <a:buFont typeface="Arial" panose="020B0604020202020204" pitchFamily="34" charset="0"/>
        <a:buNone/>
        <a:defRPr sz="675" kern="1200">
          <a:solidFill>
            <a:schemeClr val="tx1"/>
          </a:solidFill>
          <a:latin typeface="Red Hat Display" panose="02010503040201060303" pitchFamily="2" charset="0"/>
          <a:ea typeface="Red Hat Display" panose="02010503040201060303" pitchFamily="2" charset="0"/>
          <a:cs typeface="Red Hat Display" panose="02010503040201060303" pitchFamily="2" charset="0"/>
        </a:defRPr>
      </a:lvl3pPr>
      <a:lvl4pPr marL="0" indent="0" algn="l" defTabSz="514298" rtl="0" eaLnBrk="1" latinLnBrk="0" hangingPunct="1">
        <a:lnSpc>
          <a:spcPct val="120000"/>
        </a:lnSpc>
        <a:spcBef>
          <a:spcPts val="281"/>
        </a:spcBef>
        <a:buFont typeface="Arial" panose="020B0604020202020204" pitchFamily="34" charset="0"/>
        <a:buNone/>
        <a:defRPr sz="563" kern="1200">
          <a:solidFill>
            <a:schemeClr val="tx1">
              <a:alpha val="70000"/>
            </a:schemeClr>
          </a:solidFill>
          <a:latin typeface="Red Hat Display" panose="02010503040201060303" pitchFamily="2" charset="0"/>
          <a:ea typeface="Red Hat Display" panose="02010503040201060303" pitchFamily="2" charset="0"/>
          <a:cs typeface="Red Hat Display" panose="02010503040201060303" pitchFamily="2" charset="0"/>
        </a:defRPr>
      </a:lvl4pPr>
      <a:lvl5pPr marL="0" indent="0" algn="l" defTabSz="514298" rtl="0" eaLnBrk="1" latinLnBrk="0" hangingPunct="1">
        <a:lnSpc>
          <a:spcPct val="120000"/>
        </a:lnSpc>
        <a:spcBef>
          <a:spcPts val="281"/>
        </a:spcBef>
        <a:buFont typeface="Arial" panose="020B0604020202020204" pitchFamily="34" charset="0"/>
        <a:buNone/>
        <a:defRPr sz="563" kern="1200" baseline="0">
          <a:solidFill>
            <a:schemeClr val="tx1">
              <a:alpha val="50000"/>
            </a:schemeClr>
          </a:solidFill>
          <a:latin typeface="Red Hat Display" panose="02010503040201060303" pitchFamily="2" charset="0"/>
          <a:ea typeface="Red Hat Display" panose="02010503040201060303" pitchFamily="2" charset="0"/>
          <a:cs typeface="Red Hat Display" panose="02010503040201060303" pitchFamily="2" charset="0"/>
        </a:defRPr>
      </a:lvl5pPr>
      <a:lvl6pPr marL="1414317" indent="-128574" algn="l" defTabSz="51429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467" indent="-128574" algn="l" defTabSz="51429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15" indent="-128574" algn="l" defTabSz="51429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764" indent="-128574" algn="l" defTabSz="51429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298" rtl="0" eaLnBrk="1" latinLnBrk="0" hangingPunct="1">
        <a:defRPr sz="1013" kern="1200">
          <a:solidFill>
            <a:schemeClr val="tx1"/>
          </a:solidFill>
          <a:latin typeface="+mn-lt"/>
          <a:ea typeface="+mn-ea"/>
          <a:cs typeface="+mn-cs"/>
        </a:defRPr>
      </a:lvl1pPr>
      <a:lvl2pPr marL="257149" algn="l" defTabSz="514298" rtl="0" eaLnBrk="1" latinLnBrk="0" hangingPunct="1">
        <a:defRPr sz="1013" kern="1200">
          <a:solidFill>
            <a:schemeClr val="tx1"/>
          </a:solidFill>
          <a:latin typeface="+mn-lt"/>
          <a:ea typeface="+mn-ea"/>
          <a:cs typeface="+mn-cs"/>
        </a:defRPr>
      </a:lvl2pPr>
      <a:lvl3pPr marL="514298" algn="l" defTabSz="514298" rtl="0" eaLnBrk="1" latinLnBrk="0" hangingPunct="1">
        <a:defRPr sz="1013" kern="1200">
          <a:solidFill>
            <a:schemeClr val="tx1"/>
          </a:solidFill>
          <a:latin typeface="+mn-lt"/>
          <a:ea typeface="+mn-ea"/>
          <a:cs typeface="+mn-cs"/>
        </a:defRPr>
      </a:lvl3pPr>
      <a:lvl4pPr marL="771446" algn="l" defTabSz="514298" rtl="0" eaLnBrk="1" latinLnBrk="0" hangingPunct="1">
        <a:defRPr sz="1013" kern="1200">
          <a:solidFill>
            <a:schemeClr val="tx1"/>
          </a:solidFill>
          <a:latin typeface="+mn-lt"/>
          <a:ea typeface="+mn-ea"/>
          <a:cs typeface="+mn-cs"/>
        </a:defRPr>
      </a:lvl4pPr>
      <a:lvl5pPr marL="1028595" algn="l" defTabSz="514298" rtl="0" eaLnBrk="1" latinLnBrk="0" hangingPunct="1">
        <a:defRPr sz="1013" kern="1200">
          <a:solidFill>
            <a:schemeClr val="tx1"/>
          </a:solidFill>
          <a:latin typeface="+mn-lt"/>
          <a:ea typeface="+mn-ea"/>
          <a:cs typeface="+mn-cs"/>
        </a:defRPr>
      </a:lvl5pPr>
      <a:lvl6pPr marL="1285743" algn="l" defTabSz="514298" rtl="0" eaLnBrk="1" latinLnBrk="0" hangingPunct="1">
        <a:defRPr sz="1013" kern="1200">
          <a:solidFill>
            <a:schemeClr val="tx1"/>
          </a:solidFill>
          <a:latin typeface="+mn-lt"/>
          <a:ea typeface="+mn-ea"/>
          <a:cs typeface="+mn-cs"/>
        </a:defRPr>
      </a:lvl6pPr>
      <a:lvl7pPr marL="1542892" algn="l" defTabSz="514298" rtl="0" eaLnBrk="1" latinLnBrk="0" hangingPunct="1">
        <a:defRPr sz="1013" kern="1200">
          <a:solidFill>
            <a:schemeClr val="tx1"/>
          </a:solidFill>
          <a:latin typeface="+mn-lt"/>
          <a:ea typeface="+mn-ea"/>
          <a:cs typeface="+mn-cs"/>
        </a:defRPr>
      </a:lvl7pPr>
      <a:lvl8pPr marL="1800041" algn="l" defTabSz="514298" rtl="0" eaLnBrk="1" latinLnBrk="0" hangingPunct="1">
        <a:defRPr sz="1013" kern="1200">
          <a:solidFill>
            <a:schemeClr val="tx1"/>
          </a:solidFill>
          <a:latin typeface="+mn-lt"/>
          <a:ea typeface="+mn-ea"/>
          <a:cs typeface="+mn-cs"/>
        </a:defRPr>
      </a:lvl8pPr>
      <a:lvl9pPr marL="2057190" algn="l" defTabSz="514298"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pos="2160" userDrawn="1">
          <p15:clr>
            <a:srgbClr val="F26B43"/>
          </p15:clr>
        </p15:guide>
        <p15:guide id="1" orient="horz" pos="2880" userDrawn="1">
          <p15:clr>
            <a:srgbClr val="F26B43"/>
          </p15:clr>
        </p15:guide>
        <p15:guide id="28" pos="351" userDrawn="1">
          <p15:clr>
            <a:srgbClr val="F26B43"/>
          </p15:clr>
        </p15:guide>
        <p15:guide id="29" pos="4118" userDrawn="1">
          <p15:clr>
            <a:srgbClr val="F26B43"/>
          </p15:clr>
        </p15:guide>
        <p15:guide id="48" pos="662" userDrawn="1">
          <p15:clr>
            <a:srgbClr val="F26B43"/>
          </p15:clr>
        </p15:guide>
        <p15:guide id="51" orient="horz" pos="9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C01F56D1-8465-4C32-8EC7-DF5EBA29D4FA}" type="datetimeFigureOut">
              <a:rPr lang="en-US" smtClean="0"/>
              <a:t>5/19/2022</a:t>
            </a:fld>
            <a:endParaRPr lang="en-US" dirty="0"/>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18C9E929-6B75-4B9A-80D4-27B5BD2A6824}" type="slidenum">
              <a:rPr lang="en-US" smtClean="0"/>
              <a:t>‹#›</a:t>
            </a:fld>
            <a:endParaRPr lang="en-US" dirty="0"/>
          </a:p>
        </p:txBody>
      </p:sp>
    </p:spTree>
    <p:extLst>
      <p:ext uri="{BB962C8B-B14F-4D97-AF65-F5344CB8AC3E}">
        <p14:creationId xmlns:p14="http://schemas.microsoft.com/office/powerpoint/2010/main" val="371026377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43.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46.sv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5.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28.svg"/><Relationship Id="rId2" Type="http://schemas.openxmlformats.org/officeDocument/2006/relationships/notesSlide" Target="../notesSlides/notesSlide14.xml"/><Relationship Id="rId16" Type="http://schemas.openxmlformats.org/officeDocument/2006/relationships/image" Target="../media/image27.png"/><Relationship Id="rId1" Type="http://schemas.openxmlformats.org/officeDocument/2006/relationships/slideLayout" Target="../slideLayouts/slideLayout19.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5.sv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63.png"/><Relationship Id="rId5" Type="http://schemas.openxmlformats.org/officeDocument/2006/relationships/image" Target="../media/image46.sv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6.jp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27.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70.svg"/><Relationship Id="rId10" Type="http://schemas.openxmlformats.org/officeDocument/2006/relationships/image" Target="../media/image77.png"/><Relationship Id="rId4" Type="http://schemas.openxmlformats.org/officeDocument/2006/relationships/image" Target="../media/image28.svg"/><Relationship Id="rId9" Type="http://schemas.openxmlformats.org/officeDocument/2006/relationships/image" Target="../media/image76.png"/><Relationship Id="rId1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70.sv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70.sv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image" Target="../media/image83.png"/><Relationship Id="rId7" Type="http://schemas.openxmlformats.org/officeDocument/2006/relationships/image" Target="../media/image87.sv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5.svg"/><Relationship Id="rId4" Type="http://schemas.openxmlformats.org/officeDocument/2006/relationships/image" Target="../media/image84.svg"/><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4.svg"/></Relationships>
</file>

<file path=ppt/slides/_rels/slide2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94.sv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84.svg"/><Relationship Id="rId9"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png"/><Relationship Id="rId7" Type="http://schemas.openxmlformats.org/officeDocument/2006/relationships/image" Target="../media/image101.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4.svg"/><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92.png"/><Relationship Id="rId7" Type="http://schemas.openxmlformats.org/officeDocument/2006/relationships/image" Target="../media/image105.sv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84.svg"/><Relationship Id="rId9" Type="http://schemas.openxmlformats.org/officeDocument/2006/relationships/image" Target="../media/image10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2.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3.png"/><Relationship Id="rId7" Type="http://schemas.openxmlformats.org/officeDocument/2006/relationships/image" Target="../media/image46.sv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109.jpg"/><Relationship Id="rId4" Type="http://schemas.openxmlformats.org/officeDocument/2006/relationships/image" Target="../media/image84.svg"/><Relationship Id="rId9" Type="http://schemas.openxmlformats.org/officeDocument/2006/relationships/image" Target="../media/image90.svg"/></Relationships>
</file>

<file path=ppt/slides/_rels/slide31.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45.png"/><Relationship Id="rId7"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46.sv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9.jpg"/><Relationship Id="rId7" Type="http://schemas.openxmlformats.org/officeDocument/2006/relationships/image" Target="../media/image5.svg"/><Relationship Id="rId12" Type="http://schemas.openxmlformats.org/officeDocument/2006/relationships/image" Target="../media/image33.sv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32.svg"/><Relationship Id="rId5" Type="http://schemas.openxmlformats.org/officeDocument/2006/relationships/image" Target="../media/image31.svg"/><Relationship Id="rId10" Type="http://schemas.openxmlformats.org/officeDocument/2006/relationships/image" Target="../media/image27.png"/><Relationship Id="rId4" Type="http://schemas.openxmlformats.org/officeDocument/2006/relationships/image" Target="../media/image30.png"/><Relationship Id="rId9"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e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643686-3228-4E0F-82B6-2A1BFDF4317C}"/>
              </a:ext>
            </a:extLst>
          </p:cNvPr>
          <p:cNvSpPr/>
          <p:nvPr/>
        </p:nvSpPr>
        <p:spPr>
          <a:xfrm rot="5400000">
            <a:off x="3351543" y="4022309"/>
            <a:ext cx="746868" cy="473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defRPr/>
            </a:pPr>
            <a:endParaRPr lang="en-US" sz="1013" dirty="0">
              <a:solidFill>
                <a:srgbClr val="FFFFFF"/>
              </a:solidFill>
              <a:latin typeface="Red Hat Display" panose="02010503040201060303" pitchFamily="2" charset="0"/>
            </a:endParaRPr>
          </a:p>
        </p:txBody>
      </p:sp>
      <p:sp>
        <p:nvSpPr>
          <p:cNvPr id="34" name="Текст 7">
            <a:extLst>
              <a:ext uri="{FF2B5EF4-FFF2-40B4-BE49-F238E27FC236}">
                <a16:creationId xmlns:a16="http://schemas.microsoft.com/office/drawing/2014/main" id="{B66172AE-67F1-F441-A457-7F4CC4343E6E}"/>
              </a:ext>
            </a:extLst>
          </p:cNvPr>
          <p:cNvSpPr txBox="1">
            <a:spLocks/>
          </p:cNvSpPr>
          <p:nvPr/>
        </p:nvSpPr>
        <p:spPr>
          <a:xfrm>
            <a:off x="0" y="3983517"/>
            <a:ext cx="6857999" cy="780562"/>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ctr" defTabSz="514298">
              <a:lnSpc>
                <a:spcPct val="80000"/>
              </a:lnSpc>
              <a:spcBef>
                <a:spcPts val="563"/>
              </a:spcBef>
              <a:defRPr/>
            </a:pPr>
            <a:r>
              <a:rPr lang="en-US" sz="5400" dirty="0">
                <a:ln w="25400">
                  <a:noFill/>
                </a:ln>
                <a:solidFill>
                  <a:schemeClr val="tx1"/>
                </a:solidFill>
              </a:rPr>
              <a:t>In your corner</a:t>
            </a:r>
            <a:endParaRPr lang="en-US" sz="5400" b="0" dirty="0">
              <a:solidFill>
                <a:schemeClr val="tx1"/>
              </a:solidFill>
              <a:latin typeface="Red Hat Display" panose="02010503040201060303" pitchFamily="2" charset="77"/>
            </a:endParaRPr>
          </a:p>
        </p:txBody>
      </p:sp>
      <p:pic>
        <p:nvPicPr>
          <p:cNvPr id="12" name="Picture 11">
            <a:extLst>
              <a:ext uri="{FF2B5EF4-FFF2-40B4-BE49-F238E27FC236}">
                <a16:creationId xmlns:a16="http://schemas.microsoft.com/office/drawing/2014/main" id="{D71CF327-A8EF-4D72-862B-BF06580670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0" y="0"/>
            <a:ext cx="4948090" cy="4948090"/>
          </a:xfrm>
          <a:prstGeom prst="rect">
            <a:avLst/>
          </a:prstGeom>
        </p:spPr>
      </p:pic>
      <p:pic>
        <p:nvPicPr>
          <p:cNvPr id="14" name="Graphic 13">
            <a:extLst>
              <a:ext uri="{FF2B5EF4-FFF2-40B4-BE49-F238E27FC236}">
                <a16:creationId xmlns:a16="http://schemas.microsoft.com/office/drawing/2014/main" id="{C7FF3A86-441E-455B-848E-CC073A46DF6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flipH="1">
            <a:off x="4565821" y="6851821"/>
            <a:ext cx="2292179" cy="2292179"/>
          </a:xfrm>
          <a:prstGeom prst="rect">
            <a:avLst/>
          </a:prstGeom>
        </p:spPr>
      </p:pic>
      <p:pic>
        <p:nvPicPr>
          <p:cNvPr id="3" name="Picture 2">
            <a:extLst>
              <a:ext uri="{FF2B5EF4-FFF2-40B4-BE49-F238E27FC236}">
                <a16:creationId xmlns:a16="http://schemas.microsoft.com/office/drawing/2014/main" id="{CCFA4D13-BE5D-CC07-A6BB-346A9CFFB5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1133" y="5035525"/>
            <a:ext cx="4050533" cy="1362126"/>
          </a:xfrm>
          <a:prstGeom prst="rect">
            <a:avLst/>
          </a:prstGeom>
        </p:spPr>
      </p:pic>
    </p:spTree>
    <p:extLst>
      <p:ext uri="{BB962C8B-B14F-4D97-AF65-F5344CB8AC3E}">
        <p14:creationId xmlns:p14="http://schemas.microsoft.com/office/powerpoint/2010/main" val="306115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icture Placeholder 7">
            <a:extLst>
              <a:ext uri="{FF2B5EF4-FFF2-40B4-BE49-F238E27FC236}">
                <a16:creationId xmlns:a16="http://schemas.microsoft.com/office/drawing/2014/main" id="{C8EB0E20-A7BA-474B-9D03-AA36BAFF7785}"/>
              </a:ext>
            </a:extLst>
          </p:cNvPr>
          <p:cNvSpPr>
            <a:spLocks noGrp="1"/>
          </p:cNvSpPr>
          <p:nvPr/>
        </p:nvSpPr>
        <p:spPr>
          <a:xfrm rot="5400000">
            <a:off x="748857" y="2591538"/>
            <a:ext cx="1854912" cy="3370949"/>
          </a:xfrm>
          <a:prstGeom prst="rect">
            <a:avLst/>
          </a:prstGeom>
          <a:solidFill>
            <a:schemeClr val="bg1"/>
          </a:solidFill>
          <a:ln w="19050">
            <a:solidFill>
              <a:srgbClr val="E6E6E6"/>
            </a:solidFill>
          </a:ln>
        </p:spPr>
        <p:txBody>
          <a:bodyPr vert="horz" wrap="square" lIns="0" tIns="0" rIns="0" bIns="0" rtlCol="0" anchor="ctr">
            <a:noAutofit/>
          </a:bodyPr>
          <a:lstStyle/>
          <a:p>
            <a:endParaRPr lang="en-US" sz="1013" dirty="0"/>
          </a:p>
        </p:txBody>
      </p:sp>
      <p:sp>
        <p:nvSpPr>
          <p:cNvPr id="67" name="Picture Placeholder 7">
            <a:extLst>
              <a:ext uri="{FF2B5EF4-FFF2-40B4-BE49-F238E27FC236}">
                <a16:creationId xmlns:a16="http://schemas.microsoft.com/office/drawing/2014/main" id="{B277D00E-983B-47BB-8B8E-92778D7DB8E8}"/>
              </a:ext>
            </a:extLst>
          </p:cNvPr>
          <p:cNvSpPr>
            <a:spLocks noGrp="1"/>
          </p:cNvSpPr>
          <p:nvPr/>
        </p:nvSpPr>
        <p:spPr>
          <a:xfrm rot="5400000">
            <a:off x="754439" y="4538396"/>
            <a:ext cx="1869748" cy="3392558"/>
          </a:xfrm>
          <a:prstGeom prst="rect">
            <a:avLst/>
          </a:prstGeom>
          <a:solidFill>
            <a:srgbClr val="CBD6DF"/>
          </a:solidFill>
          <a:ln>
            <a:noFill/>
          </a:ln>
        </p:spPr>
        <p:txBody>
          <a:bodyPr vert="horz" wrap="square" lIns="0" tIns="0" rIns="0" bIns="0" rtlCol="0" anchor="ctr">
            <a:noAutofit/>
          </a:bodyPr>
          <a:lstStyle/>
          <a:p>
            <a:endParaRPr lang="en-US" sz="1013" dirty="0"/>
          </a:p>
        </p:txBody>
      </p:sp>
      <p:sp>
        <p:nvSpPr>
          <p:cNvPr id="34" name="Picture Placeholder 7">
            <a:extLst>
              <a:ext uri="{FF2B5EF4-FFF2-40B4-BE49-F238E27FC236}">
                <a16:creationId xmlns:a16="http://schemas.microsoft.com/office/drawing/2014/main" id="{34ABF40B-01E8-4924-A100-3D148ED23FE5}"/>
              </a:ext>
            </a:extLst>
          </p:cNvPr>
          <p:cNvSpPr>
            <a:spLocks noGrp="1"/>
          </p:cNvSpPr>
          <p:nvPr/>
        </p:nvSpPr>
        <p:spPr>
          <a:xfrm rot="5400000">
            <a:off x="4247761" y="642653"/>
            <a:ext cx="1854912" cy="3355992"/>
          </a:xfrm>
          <a:prstGeom prst="rect">
            <a:avLst/>
          </a:prstGeom>
          <a:solidFill>
            <a:schemeClr val="bg1"/>
          </a:solidFill>
          <a:ln w="19050">
            <a:solidFill>
              <a:srgbClr val="E6E6E6"/>
            </a:solidFill>
          </a:ln>
        </p:spPr>
        <p:txBody>
          <a:bodyPr vert="horz" wrap="square" lIns="0" tIns="0" rIns="0" bIns="0" rtlCol="0" anchor="ctr">
            <a:noAutofit/>
          </a:bodyPr>
          <a:lstStyle/>
          <a:p>
            <a:endParaRPr lang="en-US" sz="1013" dirty="0"/>
          </a:p>
        </p:txBody>
      </p:sp>
      <p:sp>
        <p:nvSpPr>
          <p:cNvPr id="54" name="Текст 7">
            <a:extLst>
              <a:ext uri="{FF2B5EF4-FFF2-40B4-BE49-F238E27FC236}">
                <a16:creationId xmlns:a16="http://schemas.microsoft.com/office/drawing/2014/main" id="{43B0170C-C9B8-45D3-9733-695F32350EFF}"/>
              </a:ext>
            </a:extLst>
          </p:cNvPr>
          <p:cNvSpPr txBox="1">
            <a:spLocks/>
          </p:cNvSpPr>
          <p:nvPr/>
        </p:nvSpPr>
        <p:spPr>
          <a:xfrm>
            <a:off x="603049" y="507789"/>
            <a:ext cx="5565085" cy="496128"/>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68">
              <a:lnSpc>
                <a:spcPct val="80000"/>
              </a:lnSpc>
              <a:spcBef>
                <a:spcPts val="0"/>
              </a:spcBef>
              <a:buSzPct val="100000"/>
              <a:defRPr/>
            </a:pPr>
            <a:r>
              <a:rPr lang="en-US" sz="3600" dirty="0">
                <a:solidFill>
                  <a:schemeClr val="bg2">
                    <a:lumMod val="25000"/>
                  </a:schemeClr>
                </a:solidFill>
                <a:latin typeface="Red Hat Display" panose="02010503040201060303" pitchFamily="2" charset="77"/>
              </a:rPr>
              <a:t>Attracting </a:t>
            </a:r>
            <a:r>
              <a:rPr lang="en-US" sz="3600" b="0" dirty="0">
                <a:solidFill>
                  <a:schemeClr val="bg2">
                    <a:lumMod val="25000"/>
                  </a:schemeClr>
                </a:solidFill>
                <a:latin typeface="Red Hat Display" panose="02010503040201060303" pitchFamily="2" charset="77"/>
              </a:rPr>
              <a:t>buyers</a:t>
            </a:r>
          </a:p>
        </p:txBody>
      </p:sp>
      <p:sp>
        <p:nvSpPr>
          <p:cNvPr id="23" name="Picture Placeholder 7">
            <a:extLst>
              <a:ext uri="{FF2B5EF4-FFF2-40B4-BE49-F238E27FC236}">
                <a16:creationId xmlns:a16="http://schemas.microsoft.com/office/drawing/2014/main" id="{F5DCFEFE-7CC5-47C6-9743-7A289E4011C2}"/>
              </a:ext>
            </a:extLst>
          </p:cNvPr>
          <p:cNvSpPr>
            <a:spLocks noGrp="1"/>
          </p:cNvSpPr>
          <p:nvPr/>
        </p:nvSpPr>
        <p:spPr>
          <a:xfrm rot="5400000">
            <a:off x="4251847" y="6537847"/>
            <a:ext cx="1869632" cy="3342673"/>
          </a:xfrm>
          <a:prstGeom prst="rect">
            <a:avLst/>
          </a:prstGeom>
          <a:solidFill>
            <a:srgbClr val="C0B3B6"/>
          </a:solidFill>
          <a:ln>
            <a:noFill/>
          </a:ln>
        </p:spPr>
        <p:txBody>
          <a:bodyPr vert="horz" wrap="square" lIns="0" tIns="0" rIns="0" bIns="0" rtlCol="0" anchor="ctr">
            <a:noAutofit/>
          </a:bodyPr>
          <a:lstStyle/>
          <a:p>
            <a:endParaRPr lang="en-US" sz="1013" dirty="0"/>
          </a:p>
        </p:txBody>
      </p:sp>
      <p:sp>
        <p:nvSpPr>
          <p:cNvPr id="66" name="Picture Placeholder 7">
            <a:extLst>
              <a:ext uri="{FF2B5EF4-FFF2-40B4-BE49-F238E27FC236}">
                <a16:creationId xmlns:a16="http://schemas.microsoft.com/office/drawing/2014/main" id="{9AAB2D85-20B5-489B-87EA-29242FBE44AC}"/>
              </a:ext>
            </a:extLst>
          </p:cNvPr>
          <p:cNvSpPr>
            <a:spLocks noGrp="1"/>
          </p:cNvSpPr>
          <p:nvPr/>
        </p:nvSpPr>
        <p:spPr>
          <a:xfrm rot="5400000">
            <a:off x="751541" y="6522707"/>
            <a:ext cx="1869747" cy="3372839"/>
          </a:xfrm>
          <a:prstGeom prst="rect">
            <a:avLst/>
          </a:prstGeom>
          <a:solidFill>
            <a:schemeClr val="bg1"/>
          </a:solidFill>
          <a:ln w="19050">
            <a:solidFill>
              <a:srgbClr val="E6E6E6"/>
            </a:solidFill>
          </a:ln>
        </p:spPr>
        <p:txBody>
          <a:bodyPr vert="horz" wrap="square" lIns="0" tIns="0" rIns="0" bIns="0" rtlCol="0" anchor="ctr">
            <a:noAutofit/>
          </a:bodyPr>
          <a:lstStyle/>
          <a:p>
            <a:endParaRPr lang="en-US" sz="1013" dirty="0"/>
          </a:p>
        </p:txBody>
      </p:sp>
      <p:sp>
        <p:nvSpPr>
          <p:cNvPr id="86" name="Picture Placeholder 7">
            <a:extLst>
              <a:ext uri="{FF2B5EF4-FFF2-40B4-BE49-F238E27FC236}">
                <a16:creationId xmlns:a16="http://schemas.microsoft.com/office/drawing/2014/main" id="{5ABB079B-EB51-4BD7-ABCF-ED1483EF41C0}"/>
              </a:ext>
            </a:extLst>
          </p:cNvPr>
          <p:cNvSpPr>
            <a:spLocks noGrp="1"/>
          </p:cNvSpPr>
          <p:nvPr/>
        </p:nvSpPr>
        <p:spPr>
          <a:xfrm rot="5400000">
            <a:off x="4261467" y="2583793"/>
            <a:ext cx="1854908" cy="3367696"/>
          </a:xfrm>
          <a:prstGeom prst="rect">
            <a:avLst/>
          </a:prstGeom>
          <a:solidFill>
            <a:srgbClr val="C5C2D1"/>
          </a:solidFill>
          <a:ln>
            <a:noFill/>
          </a:ln>
        </p:spPr>
        <p:txBody>
          <a:bodyPr vert="horz" wrap="square" lIns="0" tIns="0" rIns="0" bIns="0" rtlCol="0" anchor="ctr">
            <a:noAutofit/>
          </a:bodyPr>
          <a:lstStyle/>
          <a:p>
            <a:endParaRPr lang="en-US" sz="1013" dirty="0"/>
          </a:p>
        </p:txBody>
      </p:sp>
      <p:sp>
        <p:nvSpPr>
          <p:cNvPr id="88" name="Picture Placeholder 7">
            <a:extLst>
              <a:ext uri="{FF2B5EF4-FFF2-40B4-BE49-F238E27FC236}">
                <a16:creationId xmlns:a16="http://schemas.microsoft.com/office/drawing/2014/main" id="{257508E7-7884-4D13-8596-3E2B12E07DA6}"/>
              </a:ext>
            </a:extLst>
          </p:cNvPr>
          <p:cNvSpPr>
            <a:spLocks noGrp="1"/>
          </p:cNvSpPr>
          <p:nvPr/>
        </p:nvSpPr>
        <p:spPr>
          <a:xfrm rot="5400000">
            <a:off x="755328" y="648774"/>
            <a:ext cx="1854910" cy="3355992"/>
          </a:xfrm>
          <a:prstGeom prst="rect">
            <a:avLst/>
          </a:prstGeom>
          <a:solidFill>
            <a:srgbClr val="C0B3B6"/>
          </a:solidFill>
          <a:ln>
            <a:noFill/>
          </a:ln>
        </p:spPr>
        <p:txBody>
          <a:bodyPr vert="horz" wrap="square" lIns="0" tIns="0" rIns="0" bIns="0" rtlCol="0" anchor="ctr">
            <a:noAutofit/>
          </a:bodyPr>
          <a:lstStyle/>
          <a:p>
            <a:endParaRPr lang="en-US" sz="1013" dirty="0"/>
          </a:p>
        </p:txBody>
      </p:sp>
      <p:sp>
        <p:nvSpPr>
          <p:cNvPr id="6" name="Graphic 100">
            <a:extLst>
              <a:ext uri="{FF2B5EF4-FFF2-40B4-BE49-F238E27FC236}">
                <a16:creationId xmlns:a16="http://schemas.microsoft.com/office/drawing/2014/main" id="{492761CF-3B87-4B97-B101-A3E4459648BF}"/>
              </a:ext>
            </a:extLst>
          </p:cNvPr>
          <p:cNvSpPr/>
          <p:nvPr/>
        </p:nvSpPr>
        <p:spPr>
          <a:xfrm>
            <a:off x="0" y="3340187"/>
            <a:ext cx="631224" cy="632198"/>
          </a:xfrm>
          <a:custGeom>
            <a:avLst/>
            <a:gdLst>
              <a:gd name="connsiteX0" fmla="*/ 136793 w 410363"/>
              <a:gd name="connsiteY0" fmla="*/ 0 h 410363"/>
              <a:gd name="connsiteX1" fmla="*/ 0 w 410363"/>
              <a:gd name="connsiteY1" fmla="*/ 8 h 410363"/>
              <a:gd name="connsiteX2" fmla="*/ 0 w 410363"/>
              <a:gd name="connsiteY2" fmla="*/ 410363 h 410363"/>
              <a:gd name="connsiteX3" fmla="*/ 410363 w 410363"/>
              <a:gd name="connsiteY3" fmla="*/ 0 h 410363"/>
            </a:gdLst>
            <a:ahLst/>
            <a:cxnLst>
              <a:cxn ang="0">
                <a:pos x="connsiteX0" y="connsiteY0"/>
              </a:cxn>
              <a:cxn ang="0">
                <a:pos x="connsiteX1" y="connsiteY1"/>
              </a:cxn>
              <a:cxn ang="0">
                <a:pos x="connsiteX2" y="connsiteY2"/>
              </a:cxn>
              <a:cxn ang="0">
                <a:pos x="connsiteX3" y="connsiteY3"/>
              </a:cxn>
            </a:cxnLst>
            <a:rect l="l" t="t" r="r" b="b"/>
            <a:pathLst>
              <a:path w="410363" h="410363">
                <a:moveTo>
                  <a:pt x="136793" y="0"/>
                </a:moveTo>
                <a:lnTo>
                  <a:pt x="0" y="8"/>
                </a:lnTo>
                <a:lnTo>
                  <a:pt x="0" y="410363"/>
                </a:lnTo>
                <a:lnTo>
                  <a:pt x="410363" y="0"/>
                </a:lnTo>
                <a:close/>
              </a:path>
            </a:pathLst>
          </a:custGeom>
          <a:solidFill>
            <a:srgbClr val="C5C2D1"/>
          </a:solidFill>
          <a:ln w="819" cap="flat">
            <a:noFill/>
            <a:prstDash val="solid"/>
            <a:miter/>
          </a:ln>
        </p:spPr>
        <p:txBody>
          <a:bodyPr rtlCol="0" anchor="ctr"/>
          <a:lstStyle/>
          <a:p>
            <a:endParaRPr lang="en-US"/>
          </a:p>
        </p:txBody>
      </p:sp>
      <p:sp>
        <p:nvSpPr>
          <p:cNvPr id="117" name="Rectangle 116">
            <a:extLst>
              <a:ext uri="{FF2B5EF4-FFF2-40B4-BE49-F238E27FC236}">
                <a16:creationId xmlns:a16="http://schemas.microsoft.com/office/drawing/2014/main" id="{E311FBBD-2216-4A52-AE0D-B6957A61B39B}"/>
              </a:ext>
            </a:extLst>
          </p:cNvPr>
          <p:cNvSpPr/>
          <p:nvPr/>
        </p:nvSpPr>
        <p:spPr>
          <a:xfrm>
            <a:off x="3504063" y="4147899"/>
            <a:ext cx="3379005" cy="347980"/>
          </a:xfrm>
          <a:prstGeom prst="rect">
            <a:avLst/>
          </a:prstGeom>
        </p:spPr>
        <p:txBody>
          <a:bodyPr wrap="square" lIns="0">
            <a:spAutoFit/>
          </a:bodyPr>
          <a:lstStyle/>
          <a:p>
            <a:pPr algn="ctr">
              <a:lnSpc>
                <a:spcPct val="80000"/>
              </a:lnSpc>
            </a:pPr>
            <a:r>
              <a:rPr lang="en-US" sz="2000" b="1" dirty="0">
                <a:solidFill>
                  <a:schemeClr val="bg2">
                    <a:lumMod val="25000"/>
                  </a:schemeClr>
                </a:solidFill>
                <a:latin typeface="Red Hat Display" panose="02010503040201060303" pitchFamily="2" charset="77"/>
              </a:rPr>
              <a:t>Brochures</a:t>
            </a:r>
          </a:p>
        </p:txBody>
      </p:sp>
      <p:sp>
        <p:nvSpPr>
          <p:cNvPr id="152" name="Rectangle 151">
            <a:extLst>
              <a:ext uri="{FF2B5EF4-FFF2-40B4-BE49-F238E27FC236}">
                <a16:creationId xmlns:a16="http://schemas.microsoft.com/office/drawing/2014/main" id="{C809C32E-1ACD-4E35-852C-5C703DDE4823}"/>
              </a:ext>
            </a:extLst>
          </p:cNvPr>
          <p:cNvSpPr/>
          <p:nvPr/>
        </p:nvSpPr>
        <p:spPr>
          <a:xfrm>
            <a:off x="4940782" y="2420972"/>
            <a:ext cx="1341045" cy="307777"/>
          </a:xfrm>
          <a:prstGeom prst="rect">
            <a:avLst/>
          </a:prstGeom>
        </p:spPr>
        <p:txBody>
          <a:bodyPr wrap="square">
            <a:spAutoFit/>
          </a:bodyPr>
          <a:lstStyle/>
          <a:p>
            <a:r>
              <a:rPr lang="en-US" sz="1400" b="1" dirty="0">
                <a:solidFill>
                  <a:schemeClr val="bg1"/>
                </a:solidFill>
                <a:latin typeface="Red Hat Display" panose="020B0604020202020204" charset="0"/>
              </a:rPr>
              <a:t>35620</a:t>
            </a:r>
            <a:endParaRPr lang="en-US" sz="1400" dirty="0">
              <a:solidFill>
                <a:schemeClr val="bg1"/>
              </a:solidFill>
              <a:latin typeface="Red Hat Display" panose="020B0604020202020204" charset="0"/>
            </a:endParaRPr>
          </a:p>
        </p:txBody>
      </p:sp>
      <p:sp>
        <p:nvSpPr>
          <p:cNvPr id="35" name="Picture Placeholder 7">
            <a:extLst>
              <a:ext uri="{FF2B5EF4-FFF2-40B4-BE49-F238E27FC236}">
                <a16:creationId xmlns:a16="http://schemas.microsoft.com/office/drawing/2014/main" id="{DC9CA6A2-1F46-4DC0-BAEF-48B3D56EC24E}"/>
              </a:ext>
            </a:extLst>
          </p:cNvPr>
          <p:cNvSpPr>
            <a:spLocks noGrp="1"/>
          </p:cNvSpPr>
          <p:nvPr/>
        </p:nvSpPr>
        <p:spPr>
          <a:xfrm rot="5400000">
            <a:off x="4246157" y="4585284"/>
            <a:ext cx="1869747" cy="3353936"/>
          </a:xfrm>
          <a:prstGeom prst="rect">
            <a:avLst/>
          </a:prstGeom>
          <a:solidFill>
            <a:schemeClr val="bg1"/>
          </a:solidFill>
          <a:ln w="19050">
            <a:solidFill>
              <a:srgbClr val="E6E6E6"/>
            </a:solidFill>
          </a:ln>
        </p:spPr>
        <p:txBody>
          <a:bodyPr vert="horz" wrap="square" lIns="0" tIns="0" rIns="0" bIns="0" rtlCol="0" anchor="ctr">
            <a:noAutofit/>
          </a:bodyPr>
          <a:lstStyle/>
          <a:p>
            <a:endParaRPr lang="en-US" sz="1013" dirty="0"/>
          </a:p>
        </p:txBody>
      </p:sp>
      <p:sp>
        <p:nvSpPr>
          <p:cNvPr id="38" name="Graphic 100">
            <a:extLst>
              <a:ext uri="{FF2B5EF4-FFF2-40B4-BE49-F238E27FC236}">
                <a16:creationId xmlns:a16="http://schemas.microsoft.com/office/drawing/2014/main" id="{A4D3021C-35E5-4E4E-839D-762F4EE7B783}"/>
              </a:ext>
            </a:extLst>
          </p:cNvPr>
          <p:cNvSpPr/>
          <p:nvPr/>
        </p:nvSpPr>
        <p:spPr>
          <a:xfrm>
            <a:off x="3497221" y="1388718"/>
            <a:ext cx="631224" cy="632198"/>
          </a:xfrm>
          <a:custGeom>
            <a:avLst/>
            <a:gdLst>
              <a:gd name="connsiteX0" fmla="*/ 136793 w 410363"/>
              <a:gd name="connsiteY0" fmla="*/ 0 h 410363"/>
              <a:gd name="connsiteX1" fmla="*/ 0 w 410363"/>
              <a:gd name="connsiteY1" fmla="*/ 8 h 410363"/>
              <a:gd name="connsiteX2" fmla="*/ 0 w 410363"/>
              <a:gd name="connsiteY2" fmla="*/ 410363 h 410363"/>
              <a:gd name="connsiteX3" fmla="*/ 410363 w 410363"/>
              <a:gd name="connsiteY3" fmla="*/ 0 h 410363"/>
            </a:gdLst>
            <a:ahLst/>
            <a:cxnLst>
              <a:cxn ang="0">
                <a:pos x="connsiteX0" y="connsiteY0"/>
              </a:cxn>
              <a:cxn ang="0">
                <a:pos x="connsiteX1" y="connsiteY1"/>
              </a:cxn>
              <a:cxn ang="0">
                <a:pos x="connsiteX2" y="connsiteY2"/>
              </a:cxn>
              <a:cxn ang="0">
                <a:pos x="connsiteX3" y="connsiteY3"/>
              </a:cxn>
            </a:cxnLst>
            <a:rect l="l" t="t" r="r" b="b"/>
            <a:pathLst>
              <a:path w="410363" h="410363">
                <a:moveTo>
                  <a:pt x="136793" y="0"/>
                </a:moveTo>
                <a:lnTo>
                  <a:pt x="0" y="8"/>
                </a:lnTo>
                <a:lnTo>
                  <a:pt x="0" y="410363"/>
                </a:lnTo>
                <a:lnTo>
                  <a:pt x="410363" y="0"/>
                </a:lnTo>
                <a:close/>
              </a:path>
            </a:pathLst>
          </a:custGeom>
          <a:solidFill>
            <a:srgbClr val="CBD6DF"/>
          </a:solidFill>
          <a:ln w="819" cap="flat">
            <a:noFill/>
            <a:prstDash val="solid"/>
            <a:miter/>
          </a:ln>
        </p:spPr>
        <p:txBody>
          <a:bodyPr rtlCol="0" anchor="ctr"/>
          <a:lstStyle/>
          <a:p>
            <a:endParaRPr lang="en-US"/>
          </a:p>
        </p:txBody>
      </p:sp>
      <p:sp>
        <p:nvSpPr>
          <p:cNvPr id="39" name="Graphic 100">
            <a:extLst>
              <a:ext uri="{FF2B5EF4-FFF2-40B4-BE49-F238E27FC236}">
                <a16:creationId xmlns:a16="http://schemas.microsoft.com/office/drawing/2014/main" id="{45137EC6-AE62-4768-9CD1-08076558C59B}"/>
              </a:ext>
            </a:extLst>
          </p:cNvPr>
          <p:cNvSpPr/>
          <p:nvPr/>
        </p:nvSpPr>
        <p:spPr>
          <a:xfrm>
            <a:off x="3497221" y="5329926"/>
            <a:ext cx="631224" cy="632198"/>
          </a:xfrm>
          <a:custGeom>
            <a:avLst/>
            <a:gdLst>
              <a:gd name="connsiteX0" fmla="*/ 136793 w 410363"/>
              <a:gd name="connsiteY0" fmla="*/ 0 h 410363"/>
              <a:gd name="connsiteX1" fmla="*/ 0 w 410363"/>
              <a:gd name="connsiteY1" fmla="*/ 8 h 410363"/>
              <a:gd name="connsiteX2" fmla="*/ 0 w 410363"/>
              <a:gd name="connsiteY2" fmla="*/ 410363 h 410363"/>
              <a:gd name="connsiteX3" fmla="*/ 410363 w 410363"/>
              <a:gd name="connsiteY3" fmla="*/ 0 h 410363"/>
            </a:gdLst>
            <a:ahLst/>
            <a:cxnLst>
              <a:cxn ang="0">
                <a:pos x="connsiteX0" y="connsiteY0"/>
              </a:cxn>
              <a:cxn ang="0">
                <a:pos x="connsiteX1" y="connsiteY1"/>
              </a:cxn>
              <a:cxn ang="0">
                <a:pos x="connsiteX2" y="connsiteY2"/>
              </a:cxn>
              <a:cxn ang="0">
                <a:pos x="connsiteX3" y="connsiteY3"/>
              </a:cxn>
            </a:cxnLst>
            <a:rect l="l" t="t" r="r" b="b"/>
            <a:pathLst>
              <a:path w="410363" h="410363">
                <a:moveTo>
                  <a:pt x="136793" y="0"/>
                </a:moveTo>
                <a:lnTo>
                  <a:pt x="0" y="8"/>
                </a:lnTo>
                <a:lnTo>
                  <a:pt x="0" y="410363"/>
                </a:lnTo>
                <a:lnTo>
                  <a:pt x="410363" y="0"/>
                </a:lnTo>
                <a:close/>
              </a:path>
            </a:pathLst>
          </a:custGeom>
          <a:solidFill>
            <a:srgbClr val="C0B3B6"/>
          </a:solidFill>
          <a:ln w="819" cap="flat">
            <a:noFill/>
            <a:prstDash val="solid"/>
            <a:miter/>
          </a:ln>
        </p:spPr>
        <p:txBody>
          <a:bodyPr rtlCol="0" anchor="ctr"/>
          <a:lstStyle/>
          <a:p>
            <a:endParaRPr lang="en-US"/>
          </a:p>
        </p:txBody>
      </p:sp>
      <p:sp>
        <p:nvSpPr>
          <p:cNvPr id="40" name="Graphic 100">
            <a:extLst>
              <a:ext uri="{FF2B5EF4-FFF2-40B4-BE49-F238E27FC236}">
                <a16:creationId xmlns:a16="http://schemas.microsoft.com/office/drawing/2014/main" id="{63631366-968E-436B-B639-CD24B5BA21D8}"/>
              </a:ext>
            </a:extLst>
          </p:cNvPr>
          <p:cNvSpPr/>
          <p:nvPr/>
        </p:nvSpPr>
        <p:spPr>
          <a:xfrm>
            <a:off x="12525" y="7274253"/>
            <a:ext cx="631224" cy="632198"/>
          </a:xfrm>
          <a:custGeom>
            <a:avLst/>
            <a:gdLst>
              <a:gd name="connsiteX0" fmla="*/ 136793 w 410363"/>
              <a:gd name="connsiteY0" fmla="*/ 0 h 410363"/>
              <a:gd name="connsiteX1" fmla="*/ 0 w 410363"/>
              <a:gd name="connsiteY1" fmla="*/ 8 h 410363"/>
              <a:gd name="connsiteX2" fmla="*/ 0 w 410363"/>
              <a:gd name="connsiteY2" fmla="*/ 410363 h 410363"/>
              <a:gd name="connsiteX3" fmla="*/ 410363 w 410363"/>
              <a:gd name="connsiteY3" fmla="*/ 0 h 410363"/>
            </a:gdLst>
            <a:ahLst/>
            <a:cxnLst>
              <a:cxn ang="0">
                <a:pos x="connsiteX0" y="connsiteY0"/>
              </a:cxn>
              <a:cxn ang="0">
                <a:pos x="connsiteX1" y="connsiteY1"/>
              </a:cxn>
              <a:cxn ang="0">
                <a:pos x="connsiteX2" y="connsiteY2"/>
              </a:cxn>
              <a:cxn ang="0">
                <a:pos x="connsiteX3" y="connsiteY3"/>
              </a:cxn>
            </a:cxnLst>
            <a:rect l="l" t="t" r="r" b="b"/>
            <a:pathLst>
              <a:path w="410363" h="410363">
                <a:moveTo>
                  <a:pt x="136793" y="0"/>
                </a:moveTo>
                <a:lnTo>
                  <a:pt x="0" y="8"/>
                </a:lnTo>
                <a:lnTo>
                  <a:pt x="0" y="410363"/>
                </a:lnTo>
                <a:lnTo>
                  <a:pt x="410363" y="0"/>
                </a:lnTo>
                <a:close/>
              </a:path>
            </a:pathLst>
          </a:custGeom>
          <a:solidFill>
            <a:srgbClr val="C5C2D1"/>
          </a:solidFill>
          <a:ln w="819" cap="flat">
            <a:noFill/>
            <a:prstDash val="solid"/>
            <a:miter/>
          </a:ln>
        </p:spPr>
        <p:txBody>
          <a:bodyPr rtlCol="0" anchor="ctr"/>
          <a:lstStyle/>
          <a:p>
            <a:endParaRPr lang="en-US"/>
          </a:p>
        </p:txBody>
      </p:sp>
      <p:sp>
        <p:nvSpPr>
          <p:cNvPr id="30" name="Rectangle 29">
            <a:extLst>
              <a:ext uri="{FF2B5EF4-FFF2-40B4-BE49-F238E27FC236}">
                <a16:creationId xmlns:a16="http://schemas.microsoft.com/office/drawing/2014/main" id="{D1BE22B2-573E-422B-AA19-CC6C12AD946B}"/>
              </a:ext>
            </a:extLst>
          </p:cNvPr>
          <p:cNvSpPr/>
          <p:nvPr/>
        </p:nvSpPr>
        <p:spPr>
          <a:xfrm>
            <a:off x="3838" y="2154509"/>
            <a:ext cx="3370951" cy="347980"/>
          </a:xfrm>
          <a:prstGeom prst="rect">
            <a:avLst/>
          </a:prstGeom>
        </p:spPr>
        <p:txBody>
          <a:bodyPr wrap="square" lIns="0">
            <a:spAutoFit/>
          </a:bodyPr>
          <a:lstStyle/>
          <a:p>
            <a:pPr algn="ctr">
              <a:lnSpc>
                <a:spcPct val="80000"/>
              </a:lnSpc>
            </a:pPr>
            <a:r>
              <a:rPr lang="en-US" sz="2000" b="1" dirty="0">
                <a:solidFill>
                  <a:schemeClr val="bg2">
                    <a:lumMod val="25000"/>
                  </a:schemeClr>
                </a:solidFill>
                <a:latin typeface="Red Hat Display" panose="02010503040201060303" pitchFamily="2" charset="77"/>
              </a:rPr>
              <a:t>Flyers</a:t>
            </a:r>
          </a:p>
        </p:txBody>
      </p:sp>
      <p:pic>
        <p:nvPicPr>
          <p:cNvPr id="32" name="Picture 4">
            <a:extLst>
              <a:ext uri="{FF2B5EF4-FFF2-40B4-BE49-F238E27FC236}">
                <a16:creationId xmlns:a16="http://schemas.microsoft.com/office/drawing/2014/main" id="{A07B5BAA-6C2F-4F0F-94CB-5FDC0F10887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44225" y="5873339"/>
            <a:ext cx="722784" cy="72278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Facebook - Log In or Sign Up">
            <a:extLst>
              <a:ext uri="{FF2B5EF4-FFF2-40B4-BE49-F238E27FC236}">
                <a16:creationId xmlns:a16="http://schemas.microsoft.com/office/drawing/2014/main" id="{7880680F-F763-4D72-8F12-607528A7CFC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58189" y="7811450"/>
            <a:ext cx="656450" cy="6564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23610967-5016-4FE5-969F-BC45A8A31794}"/>
              </a:ext>
            </a:extLst>
          </p:cNvPr>
          <p:cNvPicPr>
            <a:picLocks noChangeAspect="1"/>
          </p:cNvPicPr>
          <p:nvPr/>
        </p:nvPicPr>
        <p:blipFill>
          <a:blip r:embed="rId5"/>
          <a:stretch>
            <a:fillRect/>
          </a:stretch>
        </p:blipFill>
        <p:spPr>
          <a:xfrm>
            <a:off x="4314417" y="1873267"/>
            <a:ext cx="1758295" cy="743440"/>
          </a:xfrm>
          <a:prstGeom prst="rect">
            <a:avLst/>
          </a:prstGeom>
        </p:spPr>
      </p:pic>
      <p:sp>
        <p:nvSpPr>
          <p:cNvPr id="41" name="Rectangle 40">
            <a:extLst>
              <a:ext uri="{FF2B5EF4-FFF2-40B4-BE49-F238E27FC236}">
                <a16:creationId xmlns:a16="http://schemas.microsoft.com/office/drawing/2014/main" id="{2428C448-E208-4112-8ABD-D4B090BB59A2}"/>
              </a:ext>
            </a:extLst>
          </p:cNvPr>
          <p:cNvSpPr/>
          <p:nvPr/>
        </p:nvSpPr>
        <p:spPr>
          <a:xfrm>
            <a:off x="-10172" y="4077089"/>
            <a:ext cx="3370951" cy="347980"/>
          </a:xfrm>
          <a:prstGeom prst="rect">
            <a:avLst/>
          </a:prstGeom>
        </p:spPr>
        <p:txBody>
          <a:bodyPr wrap="square" lIns="0">
            <a:spAutoFit/>
          </a:bodyPr>
          <a:lstStyle/>
          <a:p>
            <a:pPr algn="ctr">
              <a:lnSpc>
                <a:spcPct val="80000"/>
              </a:lnSpc>
            </a:pPr>
            <a:r>
              <a:rPr lang="en-US" sz="2000" b="1" dirty="0">
                <a:solidFill>
                  <a:schemeClr val="bg2">
                    <a:lumMod val="25000"/>
                  </a:schemeClr>
                </a:solidFill>
                <a:latin typeface="Red Hat Display" panose="02010503040201060303" pitchFamily="2" charset="77"/>
              </a:rPr>
              <a:t>Email Blasts</a:t>
            </a:r>
          </a:p>
        </p:txBody>
      </p:sp>
      <p:sp>
        <p:nvSpPr>
          <p:cNvPr id="42" name="Rectangle 41">
            <a:extLst>
              <a:ext uri="{FF2B5EF4-FFF2-40B4-BE49-F238E27FC236}">
                <a16:creationId xmlns:a16="http://schemas.microsoft.com/office/drawing/2014/main" id="{7A3A1583-C9BC-4856-B96C-B74B135172F8}"/>
              </a:ext>
            </a:extLst>
          </p:cNvPr>
          <p:cNvSpPr/>
          <p:nvPr/>
        </p:nvSpPr>
        <p:spPr>
          <a:xfrm>
            <a:off x="12525" y="6051536"/>
            <a:ext cx="3379005" cy="347980"/>
          </a:xfrm>
          <a:prstGeom prst="rect">
            <a:avLst/>
          </a:prstGeom>
        </p:spPr>
        <p:txBody>
          <a:bodyPr wrap="square" lIns="0">
            <a:spAutoFit/>
          </a:bodyPr>
          <a:lstStyle/>
          <a:p>
            <a:pPr algn="ctr">
              <a:lnSpc>
                <a:spcPct val="80000"/>
              </a:lnSpc>
            </a:pPr>
            <a:r>
              <a:rPr lang="en-US" sz="2000" b="1" dirty="0">
                <a:solidFill>
                  <a:schemeClr val="bg2">
                    <a:lumMod val="25000"/>
                  </a:schemeClr>
                </a:solidFill>
                <a:latin typeface="Red Hat Display" panose="02010503040201060303" pitchFamily="2" charset="77"/>
              </a:rPr>
              <a:t>Postcards</a:t>
            </a:r>
          </a:p>
        </p:txBody>
      </p:sp>
      <p:sp>
        <p:nvSpPr>
          <p:cNvPr id="43" name="Rectangle 42">
            <a:extLst>
              <a:ext uri="{FF2B5EF4-FFF2-40B4-BE49-F238E27FC236}">
                <a16:creationId xmlns:a16="http://schemas.microsoft.com/office/drawing/2014/main" id="{749BDF14-D2C3-4C77-9DC6-61A92EC9457B}"/>
              </a:ext>
            </a:extLst>
          </p:cNvPr>
          <p:cNvSpPr/>
          <p:nvPr/>
        </p:nvSpPr>
        <p:spPr>
          <a:xfrm>
            <a:off x="3525925" y="8058100"/>
            <a:ext cx="3357143" cy="347980"/>
          </a:xfrm>
          <a:prstGeom prst="rect">
            <a:avLst/>
          </a:prstGeom>
        </p:spPr>
        <p:txBody>
          <a:bodyPr wrap="square" lIns="0">
            <a:spAutoFit/>
          </a:bodyPr>
          <a:lstStyle/>
          <a:p>
            <a:pPr algn="ctr">
              <a:lnSpc>
                <a:spcPct val="80000"/>
              </a:lnSpc>
            </a:pPr>
            <a:r>
              <a:rPr lang="en-US" sz="2000" b="1" dirty="0">
                <a:solidFill>
                  <a:schemeClr val="bg2">
                    <a:lumMod val="25000"/>
                  </a:schemeClr>
                </a:solidFill>
                <a:latin typeface="Red Hat Display" panose="02010503040201060303" pitchFamily="2" charset="77"/>
              </a:rPr>
              <a:t>Buyer Incentives</a:t>
            </a:r>
          </a:p>
        </p:txBody>
      </p:sp>
    </p:spTree>
    <p:extLst>
      <p:ext uri="{BB962C8B-B14F-4D97-AF65-F5344CB8AC3E}">
        <p14:creationId xmlns:p14="http://schemas.microsoft.com/office/powerpoint/2010/main" val="1902317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in front of a computer&#10;&#10;Description automatically generated">
            <a:extLst>
              <a:ext uri="{FF2B5EF4-FFF2-40B4-BE49-F238E27FC236}">
                <a16:creationId xmlns:a16="http://schemas.microsoft.com/office/drawing/2014/main" id="{9179F9C6-0BE1-41B9-AC5B-7C346B482D41}"/>
              </a:ext>
            </a:extLst>
          </p:cNvPr>
          <p:cNvPicPr>
            <a:picLocks noChangeAspect="1"/>
          </p:cNvPicPr>
          <p:nvPr/>
        </p:nvPicPr>
        <p:blipFill rotWithShape="1">
          <a:blip r:embed="rId3">
            <a:extLst>
              <a:ext uri="{28A0092B-C50C-407E-A947-70E740481C1C}">
                <a14:useLocalDpi xmlns:a14="http://schemas.microsoft.com/office/drawing/2010/main" val="0"/>
              </a:ext>
            </a:extLst>
          </a:blip>
          <a:srcRect l="19464" t="6339" r="618" b="10670"/>
          <a:stretch/>
        </p:blipFill>
        <p:spPr>
          <a:xfrm>
            <a:off x="-1" y="-8039"/>
            <a:ext cx="6858001" cy="4692951"/>
          </a:xfrm>
          <a:prstGeom prst="round1Rect">
            <a:avLst>
              <a:gd name="adj" fmla="val 0"/>
            </a:avLst>
          </a:prstGeom>
        </p:spPr>
      </p:pic>
      <p:pic>
        <p:nvPicPr>
          <p:cNvPr id="27" name="Graphic 26">
            <a:extLst>
              <a:ext uri="{FF2B5EF4-FFF2-40B4-BE49-F238E27FC236}">
                <a16:creationId xmlns:a16="http://schemas.microsoft.com/office/drawing/2014/main" id="{27EFA8D8-A310-465A-8894-777D3516282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3" y="-7109"/>
            <a:ext cx="3773347" cy="3773347"/>
          </a:xfrm>
          <a:prstGeom prst="rect">
            <a:avLst/>
          </a:prstGeom>
        </p:spPr>
      </p:pic>
      <p:sp>
        <p:nvSpPr>
          <p:cNvPr id="24" name="Rectangle 23">
            <a:extLst>
              <a:ext uri="{FF2B5EF4-FFF2-40B4-BE49-F238E27FC236}">
                <a16:creationId xmlns:a16="http://schemas.microsoft.com/office/drawing/2014/main" id="{D7A77552-E3C6-42F7-8584-1A36FBADE327}"/>
              </a:ext>
            </a:extLst>
          </p:cNvPr>
          <p:cNvSpPr/>
          <p:nvPr/>
        </p:nvSpPr>
        <p:spPr>
          <a:xfrm>
            <a:off x="3022600" y="5841114"/>
            <a:ext cx="3836622" cy="401076"/>
          </a:xfrm>
          <a:prstGeom prst="rect">
            <a:avLst/>
          </a:prstGeom>
          <a:solidFill>
            <a:srgbClr val="EE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25" name="Rectangle 24">
            <a:extLst>
              <a:ext uri="{FF2B5EF4-FFF2-40B4-BE49-F238E27FC236}">
                <a16:creationId xmlns:a16="http://schemas.microsoft.com/office/drawing/2014/main" id="{BD89CAA0-64DD-4D39-A055-E9A5974A7CD8}"/>
              </a:ext>
            </a:extLst>
          </p:cNvPr>
          <p:cNvSpPr/>
          <p:nvPr/>
        </p:nvSpPr>
        <p:spPr>
          <a:xfrm>
            <a:off x="3022600" y="7126990"/>
            <a:ext cx="3836622" cy="401076"/>
          </a:xfrm>
          <a:prstGeom prst="rect">
            <a:avLst/>
          </a:prstGeom>
          <a:solidFill>
            <a:srgbClr val="DFD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26" name="Rectangle 25">
            <a:extLst>
              <a:ext uri="{FF2B5EF4-FFF2-40B4-BE49-F238E27FC236}">
                <a16:creationId xmlns:a16="http://schemas.microsoft.com/office/drawing/2014/main" id="{E37C9445-2F49-4A6D-B7E5-C852FBF6F815}"/>
              </a:ext>
            </a:extLst>
          </p:cNvPr>
          <p:cNvSpPr/>
          <p:nvPr/>
        </p:nvSpPr>
        <p:spPr>
          <a:xfrm>
            <a:off x="3022600" y="8394892"/>
            <a:ext cx="3836622" cy="401076"/>
          </a:xfrm>
          <a:prstGeom prst="rect">
            <a:avLst/>
          </a:prstGeom>
          <a:solidFill>
            <a:srgbClr val="DED9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14" name="Текст 7">
            <a:extLst>
              <a:ext uri="{FF2B5EF4-FFF2-40B4-BE49-F238E27FC236}">
                <a16:creationId xmlns:a16="http://schemas.microsoft.com/office/drawing/2014/main" id="{ED4BF3D4-0414-44CA-9445-F872C81FDA85}"/>
              </a:ext>
            </a:extLst>
          </p:cNvPr>
          <p:cNvSpPr txBox="1">
            <a:spLocks/>
          </p:cNvSpPr>
          <p:nvPr/>
        </p:nvSpPr>
        <p:spPr>
          <a:xfrm>
            <a:off x="646456" y="521186"/>
            <a:ext cx="5565085" cy="496128"/>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68">
              <a:lnSpc>
                <a:spcPct val="80000"/>
              </a:lnSpc>
              <a:spcBef>
                <a:spcPts val="0"/>
              </a:spcBef>
              <a:buSzPct val="100000"/>
              <a:defRPr/>
            </a:pPr>
            <a:r>
              <a:rPr lang="en-US" sz="3600" dirty="0">
                <a:solidFill>
                  <a:schemeClr val="bg2">
                    <a:lumMod val="25000"/>
                  </a:schemeClr>
                </a:solidFill>
                <a:latin typeface="Red Hat Display" panose="02010503040201060303" pitchFamily="2" charset="77"/>
              </a:rPr>
              <a:t>Results</a:t>
            </a:r>
            <a:endParaRPr lang="en-US" sz="3600" b="0" dirty="0">
              <a:solidFill>
                <a:schemeClr val="bg2">
                  <a:lumMod val="25000"/>
                </a:schemeClr>
              </a:solidFill>
              <a:latin typeface="Red Hat Display" panose="02010503040201060303" pitchFamily="2" charset="77"/>
            </a:endParaRPr>
          </a:p>
        </p:txBody>
      </p:sp>
      <p:sp>
        <p:nvSpPr>
          <p:cNvPr id="23" name="Rectangle 22">
            <a:extLst>
              <a:ext uri="{FF2B5EF4-FFF2-40B4-BE49-F238E27FC236}">
                <a16:creationId xmlns:a16="http://schemas.microsoft.com/office/drawing/2014/main" id="{635290C9-596F-4D08-9FDA-5D605CFF4915}"/>
              </a:ext>
            </a:extLst>
          </p:cNvPr>
          <p:cNvSpPr/>
          <p:nvPr/>
        </p:nvSpPr>
        <p:spPr>
          <a:xfrm>
            <a:off x="3022600" y="4549906"/>
            <a:ext cx="3836622" cy="401076"/>
          </a:xfrm>
          <a:prstGeom prst="rect">
            <a:avLst/>
          </a:prstGeom>
          <a:solidFill>
            <a:srgbClr val="DED9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36" name="Rectangle 35">
            <a:extLst>
              <a:ext uri="{FF2B5EF4-FFF2-40B4-BE49-F238E27FC236}">
                <a16:creationId xmlns:a16="http://schemas.microsoft.com/office/drawing/2014/main" id="{3A94E607-74B0-48ED-8E35-1880E47600FC}"/>
              </a:ext>
            </a:extLst>
          </p:cNvPr>
          <p:cNvSpPr/>
          <p:nvPr/>
        </p:nvSpPr>
        <p:spPr>
          <a:xfrm>
            <a:off x="-1223" y="4024277"/>
            <a:ext cx="2485933" cy="1274450"/>
          </a:xfrm>
          <a:prstGeom prst="rect">
            <a:avLst/>
          </a:prstGeom>
          <a:solidFill>
            <a:srgbClr val="DED9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defRPr/>
            </a:pPr>
            <a:endParaRPr lang="en-US" sz="1013" dirty="0">
              <a:solidFill>
                <a:schemeClr val="tx1"/>
              </a:solidFill>
              <a:latin typeface="Red Hat Display" panose="02010503040201060303" pitchFamily="2" charset="0"/>
            </a:endParaRPr>
          </a:p>
        </p:txBody>
      </p:sp>
      <p:sp>
        <p:nvSpPr>
          <p:cNvPr id="42" name="Текст 78">
            <a:extLst>
              <a:ext uri="{FF2B5EF4-FFF2-40B4-BE49-F238E27FC236}">
                <a16:creationId xmlns:a16="http://schemas.microsoft.com/office/drawing/2014/main" id="{15FD0F66-8010-491B-B829-E723D19B7A7C}"/>
              </a:ext>
            </a:extLst>
          </p:cNvPr>
          <p:cNvSpPr txBox="1">
            <a:spLocks/>
          </p:cNvSpPr>
          <p:nvPr/>
        </p:nvSpPr>
        <p:spPr>
          <a:xfrm>
            <a:off x="436550" y="4166033"/>
            <a:ext cx="1789477" cy="991837"/>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defRPr/>
            </a:pPr>
            <a:r>
              <a:rPr lang="en-US" sz="2000" dirty="0">
                <a:solidFill>
                  <a:schemeClr val="bg2">
                    <a:lumMod val="25000"/>
                  </a:schemeClr>
                </a:solidFill>
              </a:rPr>
              <a:t>Buyer </a:t>
            </a:r>
            <a:br>
              <a:rPr lang="en-US" sz="2000" dirty="0">
                <a:solidFill>
                  <a:schemeClr val="bg2">
                    <a:lumMod val="25000"/>
                  </a:schemeClr>
                </a:solidFill>
              </a:rPr>
            </a:br>
            <a:r>
              <a:rPr lang="en-US" sz="2000" dirty="0">
                <a:solidFill>
                  <a:schemeClr val="bg2">
                    <a:lumMod val="25000"/>
                  </a:schemeClr>
                </a:solidFill>
              </a:rPr>
              <a:t>Feedback</a:t>
            </a:r>
          </a:p>
        </p:txBody>
      </p:sp>
      <p:sp>
        <p:nvSpPr>
          <p:cNvPr id="37" name="Rectangle 36">
            <a:extLst>
              <a:ext uri="{FF2B5EF4-FFF2-40B4-BE49-F238E27FC236}">
                <a16:creationId xmlns:a16="http://schemas.microsoft.com/office/drawing/2014/main" id="{589FD738-65D7-479B-91F8-AE283B900295}"/>
              </a:ext>
            </a:extLst>
          </p:cNvPr>
          <p:cNvSpPr/>
          <p:nvPr/>
        </p:nvSpPr>
        <p:spPr>
          <a:xfrm>
            <a:off x="-1223" y="5292937"/>
            <a:ext cx="2485933" cy="1314973"/>
          </a:xfrm>
          <a:prstGeom prst="rect">
            <a:avLst/>
          </a:prstGeom>
          <a:solidFill>
            <a:srgbClr val="EE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defRPr/>
            </a:pPr>
            <a:endParaRPr lang="en-US" sz="1013" dirty="0">
              <a:solidFill>
                <a:schemeClr val="tx1"/>
              </a:solidFill>
              <a:latin typeface="Red Hat Display" panose="02010503040201060303" pitchFamily="2" charset="0"/>
            </a:endParaRPr>
          </a:p>
        </p:txBody>
      </p:sp>
      <p:sp>
        <p:nvSpPr>
          <p:cNvPr id="44" name="Текст 78">
            <a:extLst>
              <a:ext uri="{FF2B5EF4-FFF2-40B4-BE49-F238E27FC236}">
                <a16:creationId xmlns:a16="http://schemas.microsoft.com/office/drawing/2014/main" id="{639FC620-829A-4A74-8881-3F892440DC72}"/>
              </a:ext>
            </a:extLst>
          </p:cNvPr>
          <p:cNvSpPr txBox="1">
            <a:spLocks/>
          </p:cNvSpPr>
          <p:nvPr/>
        </p:nvSpPr>
        <p:spPr>
          <a:xfrm>
            <a:off x="455614" y="5454081"/>
            <a:ext cx="1770579" cy="991837"/>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defRPr/>
            </a:pPr>
            <a:r>
              <a:rPr lang="en-US" sz="2000" dirty="0">
                <a:solidFill>
                  <a:schemeClr val="bg2">
                    <a:lumMod val="25000"/>
                  </a:schemeClr>
                </a:solidFill>
              </a:rPr>
              <a:t>Online </a:t>
            </a:r>
            <a:br>
              <a:rPr lang="en-US" sz="2000" dirty="0">
                <a:solidFill>
                  <a:schemeClr val="bg2">
                    <a:lumMod val="25000"/>
                  </a:schemeClr>
                </a:solidFill>
              </a:rPr>
            </a:br>
            <a:r>
              <a:rPr lang="en-US" sz="2000" dirty="0">
                <a:solidFill>
                  <a:schemeClr val="bg2">
                    <a:lumMod val="25000"/>
                  </a:schemeClr>
                </a:solidFill>
              </a:rPr>
              <a:t>Analytics </a:t>
            </a:r>
            <a:br>
              <a:rPr lang="en-US" sz="2000" dirty="0">
                <a:solidFill>
                  <a:schemeClr val="bg2">
                    <a:lumMod val="25000"/>
                  </a:schemeClr>
                </a:solidFill>
              </a:rPr>
            </a:br>
            <a:r>
              <a:rPr lang="en-US" sz="2000" dirty="0">
                <a:solidFill>
                  <a:schemeClr val="bg2">
                    <a:lumMod val="25000"/>
                  </a:schemeClr>
                </a:solidFill>
              </a:rPr>
              <a:t>Report</a:t>
            </a:r>
          </a:p>
        </p:txBody>
      </p:sp>
      <p:sp>
        <p:nvSpPr>
          <p:cNvPr id="38" name="Rectangle 37">
            <a:extLst>
              <a:ext uri="{FF2B5EF4-FFF2-40B4-BE49-F238E27FC236}">
                <a16:creationId xmlns:a16="http://schemas.microsoft.com/office/drawing/2014/main" id="{8C16B37E-C166-4AFD-87D9-85BE36D2B0D7}"/>
              </a:ext>
            </a:extLst>
          </p:cNvPr>
          <p:cNvSpPr/>
          <p:nvPr/>
        </p:nvSpPr>
        <p:spPr>
          <a:xfrm>
            <a:off x="-1223" y="6602602"/>
            <a:ext cx="2485933" cy="1247486"/>
          </a:xfrm>
          <a:prstGeom prst="rect">
            <a:avLst/>
          </a:prstGeom>
          <a:solidFill>
            <a:srgbClr val="DFD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defRPr/>
            </a:pPr>
            <a:endParaRPr lang="en-US" sz="1013" dirty="0">
              <a:solidFill>
                <a:schemeClr val="tx1"/>
              </a:solidFill>
              <a:latin typeface="Red Hat Display" panose="02010503040201060303" pitchFamily="2" charset="0"/>
            </a:endParaRPr>
          </a:p>
        </p:txBody>
      </p:sp>
      <p:sp>
        <p:nvSpPr>
          <p:cNvPr id="46" name="Текст 78">
            <a:extLst>
              <a:ext uri="{FF2B5EF4-FFF2-40B4-BE49-F238E27FC236}">
                <a16:creationId xmlns:a16="http://schemas.microsoft.com/office/drawing/2014/main" id="{99364AFC-E952-4296-80D1-22146DA67751}"/>
              </a:ext>
            </a:extLst>
          </p:cNvPr>
          <p:cNvSpPr txBox="1">
            <a:spLocks/>
          </p:cNvSpPr>
          <p:nvPr/>
        </p:nvSpPr>
        <p:spPr>
          <a:xfrm>
            <a:off x="455712" y="6750708"/>
            <a:ext cx="1770481" cy="991837"/>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defRPr/>
            </a:pPr>
            <a:r>
              <a:rPr lang="en-US" sz="2000" dirty="0">
                <a:solidFill>
                  <a:schemeClr val="bg2">
                    <a:lumMod val="25000"/>
                  </a:schemeClr>
                </a:solidFill>
              </a:rPr>
              <a:t>Social </a:t>
            </a:r>
            <a:br>
              <a:rPr lang="en-US" sz="2000" dirty="0">
                <a:solidFill>
                  <a:schemeClr val="bg2">
                    <a:lumMod val="25000"/>
                  </a:schemeClr>
                </a:solidFill>
              </a:rPr>
            </a:br>
            <a:r>
              <a:rPr lang="en-US" sz="2000" dirty="0">
                <a:solidFill>
                  <a:schemeClr val="bg2">
                    <a:lumMod val="25000"/>
                  </a:schemeClr>
                </a:solidFill>
              </a:rPr>
              <a:t>Results</a:t>
            </a:r>
          </a:p>
        </p:txBody>
      </p:sp>
      <p:sp>
        <p:nvSpPr>
          <p:cNvPr id="39" name="Rectangle 38">
            <a:extLst>
              <a:ext uri="{FF2B5EF4-FFF2-40B4-BE49-F238E27FC236}">
                <a16:creationId xmlns:a16="http://schemas.microsoft.com/office/drawing/2014/main" id="{17F07523-A586-4836-B22A-95129EF4C659}"/>
              </a:ext>
            </a:extLst>
          </p:cNvPr>
          <p:cNvSpPr/>
          <p:nvPr/>
        </p:nvSpPr>
        <p:spPr>
          <a:xfrm>
            <a:off x="-1223" y="7844782"/>
            <a:ext cx="2485933" cy="1299219"/>
          </a:xfrm>
          <a:prstGeom prst="rect">
            <a:avLst/>
          </a:prstGeom>
          <a:solidFill>
            <a:srgbClr val="DED9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defRPr/>
            </a:pPr>
            <a:endParaRPr lang="en-US" sz="1013" dirty="0">
              <a:solidFill>
                <a:schemeClr val="tx1"/>
              </a:solidFill>
              <a:latin typeface="Red Hat Display" panose="02010503040201060303" pitchFamily="2" charset="0"/>
            </a:endParaRPr>
          </a:p>
        </p:txBody>
      </p:sp>
      <p:sp>
        <p:nvSpPr>
          <p:cNvPr id="48" name="Текст 78">
            <a:extLst>
              <a:ext uri="{FF2B5EF4-FFF2-40B4-BE49-F238E27FC236}">
                <a16:creationId xmlns:a16="http://schemas.microsoft.com/office/drawing/2014/main" id="{4D7DC5D0-4BDB-4D17-8B65-825B7181E111}"/>
              </a:ext>
            </a:extLst>
          </p:cNvPr>
          <p:cNvSpPr txBox="1">
            <a:spLocks/>
          </p:cNvSpPr>
          <p:nvPr/>
        </p:nvSpPr>
        <p:spPr>
          <a:xfrm>
            <a:off x="468945" y="7998193"/>
            <a:ext cx="1757360" cy="991837"/>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defRPr/>
            </a:pPr>
            <a:r>
              <a:rPr lang="en-US" sz="2000" dirty="0">
                <a:solidFill>
                  <a:schemeClr val="bg2">
                    <a:lumMod val="25000"/>
                  </a:schemeClr>
                </a:solidFill>
              </a:rPr>
              <a:t>Ongoing Performance </a:t>
            </a:r>
            <a:br>
              <a:rPr lang="en-US" sz="2000" dirty="0">
                <a:solidFill>
                  <a:schemeClr val="bg2">
                    <a:lumMod val="25000"/>
                  </a:schemeClr>
                </a:solidFill>
              </a:rPr>
            </a:br>
            <a:r>
              <a:rPr lang="en-US" sz="2000" dirty="0">
                <a:solidFill>
                  <a:schemeClr val="bg2">
                    <a:lumMod val="25000"/>
                  </a:schemeClr>
                </a:solidFill>
              </a:rPr>
              <a:t>Analysis</a:t>
            </a:r>
          </a:p>
        </p:txBody>
      </p:sp>
      <p:sp>
        <p:nvSpPr>
          <p:cNvPr id="22" name="Rectangle 21">
            <a:extLst>
              <a:ext uri="{FF2B5EF4-FFF2-40B4-BE49-F238E27FC236}">
                <a16:creationId xmlns:a16="http://schemas.microsoft.com/office/drawing/2014/main" id="{7788E86B-873A-4C47-B7EB-B1BBEDAAFE07}"/>
              </a:ext>
            </a:extLst>
          </p:cNvPr>
          <p:cNvSpPr/>
          <p:nvPr/>
        </p:nvSpPr>
        <p:spPr>
          <a:xfrm>
            <a:off x="2484714" y="4017928"/>
            <a:ext cx="776857" cy="1275009"/>
          </a:xfrm>
          <a:custGeom>
            <a:avLst/>
            <a:gdLst>
              <a:gd name="connsiteX0" fmla="*/ 0 w 5432612"/>
              <a:gd name="connsiteY0" fmla="*/ 0 h 1704027"/>
              <a:gd name="connsiteX1" fmla="*/ 5432612 w 5432612"/>
              <a:gd name="connsiteY1" fmla="*/ 0 h 1704027"/>
              <a:gd name="connsiteX2" fmla="*/ 5432612 w 5432612"/>
              <a:gd name="connsiteY2" fmla="*/ 1704027 h 1704027"/>
              <a:gd name="connsiteX3" fmla="*/ 0 w 5432612"/>
              <a:gd name="connsiteY3" fmla="*/ 1704027 h 1704027"/>
              <a:gd name="connsiteX4" fmla="*/ 0 w 5432612"/>
              <a:gd name="connsiteY4" fmla="*/ 0 h 1704027"/>
              <a:gd name="connsiteX0" fmla="*/ 0 w 5432612"/>
              <a:gd name="connsiteY0" fmla="*/ 0 h 1704027"/>
              <a:gd name="connsiteX1" fmla="*/ 5426349 w 5432612"/>
              <a:gd name="connsiteY1" fmla="*/ 713984 h 1704027"/>
              <a:gd name="connsiteX2" fmla="*/ 5432612 w 5432612"/>
              <a:gd name="connsiteY2" fmla="*/ 1704027 h 1704027"/>
              <a:gd name="connsiteX3" fmla="*/ 0 w 5432612"/>
              <a:gd name="connsiteY3" fmla="*/ 1704027 h 1704027"/>
              <a:gd name="connsiteX4" fmla="*/ 0 w 5432612"/>
              <a:gd name="connsiteY4" fmla="*/ 0 h 1704027"/>
              <a:gd name="connsiteX0" fmla="*/ 0 w 5426626"/>
              <a:gd name="connsiteY0" fmla="*/ 0 h 1704027"/>
              <a:gd name="connsiteX1" fmla="*/ 5426349 w 5426626"/>
              <a:gd name="connsiteY1" fmla="*/ 713984 h 1704027"/>
              <a:gd name="connsiteX2" fmla="*/ 5420086 w 5426626"/>
              <a:gd name="connsiteY2" fmla="*/ 1234301 h 1704027"/>
              <a:gd name="connsiteX3" fmla="*/ 0 w 5426626"/>
              <a:gd name="connsiteY3" fmla="*/ 1704027 h 1704027"/>
              <a:gd name="connsiteX4" fmla="*/ 0 w 5426626"/>
              <a:gd name="connsiteY4" fmla="*/ 0 h 170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626" h="1704027">
                <a:moveTo>
                  <a:pt x="0" y="0"/>
                </a:moveTo>
                <a:lnTo>
                  <a:pt x="5426349" y="713984"/>
                </a:lnTo>
                <a:cubicBezTo>
                  <a:pt x="5428437" y="1043998"/>
                  <a:pt x="5417998" y="904287"/>
                  <a:pt x="5420086" y="1234301"/>
                </a:cubicBezTo>
                <a:lnTo>
                  <a:pt x="0" y="1704027"/>
                </a:lnTo>
                <a:lnTo>
                  <a:pt x="0" y="0"/>
                </a:lnTo>
                <a:close/>
              </a:path>
            </a:pathLst>
          </a:custGeom>
          <a:solidFill>
            <a:srgbClr val="A39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defRPr/>
            </a:pPr>
            <a:endParaRPr lang="en-US" sz="1013" dirty="0">
              <a:solidFill>
                <a:schemeClr val="tx1"/>
              </a:solidFill>
              <a:latin typeface="Red Hat Display" panose="02010503040201060303" pitchFamily="2" charset="0"/>
            </a:endParaRPr>
          </a:p>
        </p:txBody>
      </p:sp>
      <p:sp>
        <p:nvSpPr>
          <p:cNvPr id="34" name="Rectangle 21">
            <a:extLst>
              <a:ext uri="{FF2B5EF4-FFF2-40B4-BE49-F238E27FC236}">
                <a16:creationId xmlns:a16="http://schemas.microsoft.com/office/drawing/2014/main" id="{EB7CC654-DB86-4AFA-98BF-264ECFD8AA73}"/>
              </a:ext>
            </a:extLst>
          </p:cNvPr>
          <p:cNvSpPr/>
          <p:nvPr/>
        </p:nvSpPr>
        <p:spPr>
          <a:xfrm>
            <a:off x="2484714" y="5290988"/>
            <a:ext cx="776857" cy="1319305"/>
          </a:xfrm>
          <a:custGeom>
            <a:avLst/>
            <a:gdLst>
              <a:gd name="connsiteX0" fmla="*/ 0 w 5432612"/>
              <a:gd name="connsiteY0" fmla="*/ 0 h 1704027"/>
              <a:gd name="connsiteX1" fmla="*/ 5432612 w 5432612"/>
              <a:gd name="connsiteY1" fmla="*/ 0 h 1704027"/>
              <a:gd name="connsiteX2" fmla="*/ 5432612 w 5432612"/>
              <a:gd name="connsiteY2" fmla="*/ 1704027 h 1704027"/>
              <a:gd name="connsiteX3" fmla="*/ 0 w 5432612"/>
              <a:gd name="connsiteY3" fmla="*/ 1704027 h 1704027"/>
              <a:gd name="connsiteX4" fmla="*/ 0 w 5432612"/>
              <a:gd name="connsiteY4" fmla="*/ 0 h 1704027"/>
              <a:gd name="connsiteX0" fmla="*/ 0 w 5432612"/>
              <a:gd name="connsiteY0" fmla="*/ 0 h 1704027"/>
              <a:gd name="connsiteX1" fmla="*/ 5426349 w 5432612"/>
              <a:gd name="connsiteY1" fmla="*/ 713984 h 1704027"/>
              <a:gd name="connsiteX2" fmla="*/ 5432612 w 5432612"/>
              <a:gd name="connsiteY2" fmla="*/ 1704027 h 1704027"/>
              <a:gd name="connsiteX3" fmla="*/ 0 w 5432612"/>
              <a:gd name="connsiteY3" fmla="*/ 1704027 h 1704027"/>
              <a:gd name="connsiteX4" fmla="*/ 0 w 5432612"/>
              <a:gd name="connsiteY4" fmla="*/ 0 h 1704027"/>
              <a:gd name="connsiteX0" fmla="*/ 0 w 5426626"/>
              <a:gd name="connsiteY0" fmla="*/ 0 h 1704027"/>
              <a:gd name="connsiteX1" fmla="*/ 5426349 w 5426626"/>
              <a:gd name="connsiteY1" fmla="*/ 713984 h 1704027"/>
              <a:gd name="connsiteX2" fmla="*/ 5420086 w 5426626"/>
              <a:gd name="connsiteY2" fmla="*/ 1234301 h 1704027"/>
              <a:gd name="connsiteX3" fmla="*/ 0 w 5426626"/>
              <a:gd name="connsiteY3" fmla="*/ 1704027 h 1704027"/>
              <a:gd name="connsiteX4" fmla="*/ 0 w 5426626"/>
              <a:gd name="connsiteY4" fmla="*/ 0 h 170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626" h="1704027">
                <a:moveTo>
                  <a:pt x="0" y="0"/>
                </a:moveTo>
                <a:lnTo>
                  <a:pt x="5426349" y="713984"/>
                </a:lnTo>
                <a:cubicBezTo>
                  <a:pt x="5428437" y="1043998"/>
                  <a:pt x="5417998" y="904287"/>
                  <a:pt x="5420086" y="1234301"/>
                </a:cubicBezTo>
                <a:lnTo>
                  <a:pt x="0" y="1704027"/>
                </a:lnTo>
                <a:lnTo>
                  <a:pt x="0" y="0"/>
                </a:lnTo>
                <a:close/>
              </a:path>
            </a:pathLst>
          </a:custGeom>
          <a:solidFill>
            <a:srgbClr val="D8D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defRPr/>
            </a:pPr>
            <a:endParaRPr lang="en-US" sz="1013" dirty="0">
              <a:solidFill>
                <a:schemeClr val="tx1"/>
              </a:solidFill>
              <a:latin typeface="Red Hat Display" panose="02010503040201060303" pitchFamily="2" charset="0"/>
            </a:endParaRPr>
          </a:p>
        </p:txBody>
      </p:sp>
      <p:sp>
        <p:nvSpPr>
          <p:cNvPr id="40" name="Rectangle 21">
            <a:extLst>
              <a:ext uri="{FF2B5EF4-FFF2-40B4-BE49-F238E27FC236}">
                <a16:creationId xmlns:a16="http://schemas.microsoft.com/office/drawing/2014/main" id="{74D13E95-73B8-4869-8009-11B6483B2514}"/>
              </a:ext>
            </a:extLst>
          </p:cNvPr>
          <p:cNvSpPr/>
          <p:nvPr/>
        </p:nvSpPr>
        <p:spPr>
          <a:xfrm>
            <a:off x="2484714" y="6609515"/>
            <a:ext cx="776857" cy="1237652"/>
          </a:xfrm>
          <a:custGeom>
            <a:avLst/>
            <a:gdLst>
              <a:gd name="connsiteX0" fmla="*/ 0 w 5432612"/>
              <a:gd name="connsiteY0" fmla="*/ 0 h 1704027"/>
              <a:gd name="connsiteX1" fmla="*/ 5432612 w 5432612"/>
              <a:gd name="connsiteY1" fmla="*/ 0 h 1704027"/>
              <a:gd name="connsiteX2" fmla="*/ 5432612 w 5432612"/>
              <a:gd name="connsiteY2" fmla="*/ 1704027 h 1704027"/>
              <a:gd name="connsiteX3" fmla="*/ 0 w 5432612"/>
              <a:gd name="connsiteY3" fmla="*/ 1704027 h 1704027"/>
              <a:gd name="connsiteX4" fmla="*/ 0 w 5432612"/>
              <a:gd name="connsiteY4" fmla="*/ 0 h 1704027"/>
              <a:gd name="connsiteX0" fmla="*/ 0 w 5432612"/>
              <a:gd name="connsiteY0" fmla="*/ 0 h 1704027"/>
              <a:gd name="connsiteX1" fmla="*/ 5426349 w 5432612"/>
              <a:gd name="connsiteY1" fmla="*/ 713984 h 1704027"/>
              <a:gd name="connsiteX2" fmla="*/ 5432612 w 5432612"/>
              <a:gd name="connsiteY2" fmla="*/ 1704027 h 1704027"/>
              <a:gd name="connsiteX3" fmla="*/ 0 w 5432612"/>
              <a:gd name="connsiteY3" fmla="*/ 1704027 h 1704027"/>
              <a:gd name="connsiteX4" fmla="*/ 0 w 5432612"/>
              <a:gd name="connsiteY4" fmla="*/ 0 h 1704027"/>
              <a:gd name="connsiteX0" fmla="*/ 0 w 5426626"/>
              <a:gd name="connsiteY0" fmla="*/ 0 h 1704027"/>
              <a:gd name="connsiteX1" fmla="*/ 5426349 w 5426626"/>
              <a:gd name="connsiteY1" fmla="*/ 713984 h 1704027"/>
              <a:gd name="connsiteX2" fmla="*/ 5420086 w 5426626"/>
              <a:gd name="connsiteY2" fmla="*/ 1234301 h 1704027"/>
              <a:gd name="connsiteX3" fmla="*/ 0 w 5426626"/>
              <a:gd name="connsiteY3" fmla="*/ 1704027 h 1704027"/>
              <a:gd name="connsiteX4" fmla="*/ 0 w 5426626"/>
              <a:gd name="connsiteY4" fmla="*/ 0 h 170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626" h="1704027">
                <a:moveTo>
                  <a:pt x="0" y="0"/>
                </a:moveTo>
                <a:lnTo>
                  <a:pt x="5426349" y="713984"/>
                </a:lnTo>
                <a:cubicBezTo>
                  <a:pt x="5428437" y="1043998"/>
                  <a:pt x="5417998" y="904287"/>
                  <a:pt x="5420086" y="1234301"/>
                </a:cubicBezTo>
                <a:lnTo>
                  <a:pt x="0" y="1704027"/>
                </a:lnTo>
                <a:lnTo>
                  <a:pt x="0" y="0"/>
                </a:lnTo>
                <a:close/>
              </a:path>
            </a:pathLst>
          </a:custGeom>
          <a:solidFill>
            <a:srgbClr val="C5C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defRPr/>
            </a:pPr>
            <a:endParaRPr lang="en-US" sz="1013" dirty="0">
              <a:solidFill>
                <a:schemeClr val="tx1"/>
              </a:solidFill>
              <a:latin typeface="Red Hat Display" panose="02010503040201060303" pitchFamily="2" charset="0"/>
            </a:endParaRPr>
          </a:p>
        </p:txBody>
      </p:sp>
      <p:sp>
        <p:nvSpPr>
          <p:cNvPr id="43" name="Rectangle 21">
            <a:extLst>
              <a:ext uri="{FF2B5EF4-FFF2-40B4-BE49-F238E27FC236}">
                <a16:creationId xmlns:a16="http://schemas.microsoft.com/office/drawing/2014/main" id="{6E23190A-4E7C-4F2D-A904-5F3B45D7CBB8}"/>
              </a:ext>
            </a:extLst>
          </p:cNvPr>
          <p:cNvSpPr/>
          <p:nvPr/>
        </p:nvSpPr>
        <p:spPr>
          <a:xfrm>
            <a:off x="2484714" y="7843999"/>
            <a:ext cx="776857" cy="1299999"/>
          </a:xfrm>
          <a:custGeom>
            <a:avLst/>
            <a:gdLst>
              <a:gd name="connsiteX0" fmla="*/ 0 w 5432612"/>
              <a:gd name="connsiteY0" fmla="*/ 0 h 1704027"/>
              <a:gd name="connsiteX1" fmla="*/ 5432612 w 5432612"/>
              <a:gd name="connsiteY1" fmla="*/ 0 h 1704027"/>
              <a:gd name="connsiteX2" fmla="*/ 5432612 w 5432612"/>
              <a:gd name="connsiteY2" fmla="*/ 1704027 h 1704027"/>
              <a:gd name="connsiteX3" fmla="*/ 0 w 5432612"/>
              <a:gd name="connsiteY3" fmla="*/ 1704027 h 1704027"/>
              <a:gd name="connsiteX4" fmla="*/ 0 w 5432612"/>
              <a:gd name="connsiteY4" fmla="*/ 0 h 1704027"/>
              <a:gd name="connsiteX0" fmla="*/ 0 w 5432612"/>
              <a:gd name="connsiteY0" fmla="*/ 0 h 1704027"/>
              <a:gd name="connsiteX1" fmla="*/ 5426349 w 5432612"/>
              <a:gd name="connsiteY1" fmla="*/ 713984 h 1704027"/>
              <a:gd name="connsiteX2" fmla="*/ 5432612 w 5432612"/>
              <a:gd name="connsiteY2" fmla="*/ 1704027 h 1704027"/>
              <a:gd name="connsiteX3" fmla="*/ 0 w 5432612"/>
              <a:gd name="connsiteY3" fmla="*/ 1704027 h 1704027"/>
              <a:gd name="connsiteX4" fmla="*/ 0 w 5432612"/>
              <a:gd name="connsiteY4" fmla="*/ 0 h 1704027"/>
              <a:gd name="connsiteX0" fmla="*/ 0 w 5426626"/>
              <a:gd name="connsiteY0" fmla="*/ 0 h 1704027"/>
              <a:gd name="connsiteX1" fmla="*/ 5426349 w 5426626"/>
              <a:gd name="connsiteY1" fmla="*/ 713984 h 1704027"/>
              <a:gd name="connsiteX2" fmla="*/ 5420086 w 5426626"/>
              <a:gd name="connsiteY2" fmla="*/ 1234301 h 1704027"/>
              <a:gd name="connsiteX3" fmla="*/ 0 w 5426626"/>
              <a:gd name="connsiteY3" fmla="*/ 1704027 h 1704027"/>
              <a:gd name="connsiteX4" fmla="*/ 0 w 5426626"/>
              <a:gd name="connsiteY4" fmla="*/ 0 h 170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626" h="1704027">
                <a:moveTo>
                  <a:pt x="0" y="0"/>
                </a:moveTo>
                <a:lnTo>
                  <a:pt x="5426349" y="713984"/>
                </a:lnTo>
                <a:cubicBezTo>
                  <a:pt x="5428437" y="1043998"/>
                  <a:pt x="5417998" y="904287"/>
                  <a:pt x="5420086" y="1234301"/>
                </a:cubicBezTo>
                <a:lnTo>
                  <a:pt x="0" y="1704027"/>
                </a:lnTo>
                <a:lnTo>
                  <a:pt x="0" y="0"/>
                </a:lnTo>
                <a:close/>
              </a:path>
            </a:pathLst>
          </a:custGeom>
          <a:solidFill>
            <a:srgbClr val="A39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defRPr/>
            </a:pPr>
            <a:endParaRPr lang="en-US" sz="1013" dirty="0">
              <a:solidFill>
                <a:schemeClr val="tx1"/>
              </a:solidFill>
              <a:latin typeface="Red Hat Display" panose="02010503040201060303" pitchFamily="2" charset="0"/>
            </a:endParaRPr>
          </a:p>
        </p:txBody>
      </p:sp>
    </p:spTree>
    <p:extLst>
      <p:ext uri="{BB962C8B-B14F-4D97-AF65-F5344CB8AC3E}">
        <p14:creationId xmlns:p14="http://schemas.microsoft.com/office/powerpoint/2010/main" val="3100962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Текст 7">
            <a:extLst>
              <a:ext uri="{FF2B5EF4-FFF2-40B4-BE49-F238E27FC236}">
                <a16:creationId xmlns:a16="http://schemas.microsoft.com/office/drawing/2014/main" id="{B66172AE-67F1-F441-A457-7F4CC4343E6E}"/>
              </a:ext>
            </a:extLst>
          </p:cNvPr>
          <p:cNvSpPr txBox="1">
            <a:spLocks/>
          </p:cNvSpPr>
          <p:nvPr/>
        </p:nvSpPr>
        <p:spPr>
          <a:xfrm>
            <a:off x="704563" y="3940819"/>
            <a:ext cx="5448874" cy="1896430"/>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ctr" defTabSz="514298">
              <a:lnSpc>
                <a:spcPct val="90000"/>
              </a:lnSpc>
              <a:spcBef>
                <a:spcPts val="563"/>
              </a:spcBef>
              <a:defRPr/>
            </a:pPr>
            <a:r>
              <a:rPr lang="en-US" sz="4800" dirty="0">
                <a:ln w="25400">
                  <a:noFill/>
                </a:ln>
                <a:solidFill>
                  <a:schemeClr val="bg2">
                    <a:lumMod val="25000"/>
                  </a:schemeClr>
                </a:solidFill>
              </a:rPr>
              <a:t>Determining your </a:t>
            </a:r>
            <a:r>
              <a:rPr lang="en-US" sz="4800" b="0" dirty="0">
                <a:ln w="25400">
                  <a:noFill/>
                </a:ln>
                <a:solidFill>
                  <a:schemeClr val="bg2">
                    <a:lumMod val="25000"/>
                  </a:schemeClr>
                </a:solidFill>
              </a:rPr>
              <a:t>market position</a:t>
            </a:r>
            <a:endParaRPr lang="en-US" sz="4800" b="0" dirty="0">
              <a:solidFill>
                <a:schemeClr val="bg2">
                  <a:lumMod val="25000"/>
                </a:schemeClr>
              </a:solidFill>
              <a:latin typeface="Red Hat Display" panose="02010503040201060303" pitchFamily="2" charset="77"/>
            </a:endParaRPr>
          </a:p>
        </p:txBody>
      </p:sp>
      <p:pic>
        <p:nvPicPr>
          <p:cNvPr id="17" name="Picture 16">
            <a:extLst>
              <a:ext uri="{FF2B5EF4-FFF2-40B4-BE49-F238E27FC236}">
                <a16:creationId xmlns:a16="http://schemas.microsoft.com/office/drawing/2014/main" id="{36B09281-BA0E-4DE8-B9A3-D7FC72C5BE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2" y="0"/>
            <a:ext cx="3905251" cy="3905251"/>
          </a:xfrm>
          <a:prstGeom prst="rect">
            <a:avLst/>
          </a:prstGeom>
        </p:spPr>
      </p:pic>
      <p:pic>
        <p:nvPicPr>
          <p:cNvPr id="7" name="Graphic 6">
            <a:extLst>
              <a:ext uri="{FF2B5EF4-FFF2-40B4-BE49-F238E27FC236}">
                <a16:creationId xmlns:a16="http://schemas.microsoft.com/office/drawing/2014/main" id="{D4EBA096-E62B-46AC-9BC8-BC126592623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flipH="1">
            <a:off x="4565822" y="6851822"/>
            <a:ext cx="2292178" cy="2292178"/>
          </a:xfrm>
          <a:prstGeom prst="rect">
            <a:avLst/>
          </a:prstGeom>
        </p:spPr>
      </p:pic>
      <p:pic>
        <p:nvPicPr>
          <p:cNvPr id="3" name="Picture 2">
            <a:extLst>
              <a:ext uri="{FF2B5EF4-FFF2-40B4-BE49-F238E27FC236}">
                <a16:creationId xmlns:a16="http://schemas.microsoft.com/office/drawing/2014/main" id="{BD2E0CF9-EC29-A19A-C2BA-1CDC6ACC61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679" y="7615824"/>
            <a:ext cx="3429000" cy="1153115"/>
          </a:xfrm>
          <a:prstGeom prst="rect">
            <a:avLst/>
          </a:prstGeom>
        </p:spPr>
      </p:pic>
    </p:spTree>
    <p:extLst>
      <p:ext uri="{BB962C8B-B14F-4D97-AF65-F5344CB8AC3E}">
        <p14:creationId xmlns:p14="http://schemas.microsoft.com/office/powerpoint/2010/main" val="109942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6C6D2">
            <a:alpha val="10000"/>
          </a:srgbClr>
        </a:solidFill>
        <a:effectLst/>
      </p:bgPr>
    </p:bg>
    <p:spTree>
      <p:nvGrpSpPr>
        <p:cNvPr id="1" name=""/>
        <p:cNvGrpSpPr/>
        <p:nvPr/>
      </p:nvGrpSpPr>
      <p:grpSpPr>
        <a:xfrm>
          <a:off x="0" y="0"/>
          <a:ext cx="0" cy="0"/>
          <a:chOff x="0" y="0"/>
          <a:chExt cx="0" cy="0"/>
        </a:xfrm>
      </p:grpSpPr>
      <p:pic>
        <p:nvPicPr>
          <p:cNvPr id="46" name="Graphic 100">
            <a:extLst>
              <a:ext uri="{FF2B5EF4-FFF2-40B4-BE49-F238E27FC236}">
                <a16:creationId xmlns:a16="http://schemas.microsoft.com/office/drawing/2014/main" id="{651F6E3A-AB7C-4FB5-8FD9-5A27D0AEE5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3574" y="7283450"/>
            <a:ext cx="1871449" cy="1871449"/>
          </a:xfrm>
          <a:prstGeom prst="rect">
            <a:avLst/>
          </a:prstGeom>
        </p:spPr>
      </p:pic>
      <p:sp>
        <p:nvSpPr>
          <p:cNvPr id="75" name="Текст 7">
            <a:extLst>
              <a:ext uri="{FF2B5EF4-FFF2-40B4-BE49-F238E27FC236}">
                <a16:creationId xmlns:a16="http://schemas.microsoft.com/office/drawing/2014/main" id="{AEAEB361-8F5D-41EA-BC0C-196E9A0349FB}"/>
              </a:ext>
            </a:extLst>
          </p:cNvPr>
          <p:cNvSpPr txBox="1">
            <a:spLocks/>
          </p:cNvSpPr>
          <p:nvPr/>
        </p:nvSpPr>
        <p:spPr>
          <a:xfrm>
            <a:off x="560061" y="512708"/>
            <a:ext cx="5565085" cy="496128"/>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68">
              <a:lnSpc>
                <a:spcPct val="80000"/>
              </a:lnSpc>
              <a:spcBef>
                <a:spcPts val="0"/>
              </a:spcBef>
              <a:buSzPct val="100000"/>
              <a:defRPr/>
            </a:pPr>
            <a:r>
              <a:rPr lang="en-US" sz="3600" dirty="0">
                <a:solidFill>
                  <a:schemeClr val="bg2">
                    <a:lumMod val="25000"/>
                  </a:schemeClr>
                </a:solidFill>
                <a:latin typeface="Red Hat Display" panose="02010503040201060303" pitchFamily="2" charset="77"/>
              </a:rPr>
              <a:t>Factors that influence </a:t>
            </a:r>
          </a:p>
          <a:p>
            <a:pPr defTabSz="765168">
              <a:lnSpc>
                <a:spcPct val="80000"/>
              </a:lnSpc>
              <a:spcBef>
                <a:spcPts val="0"/>
              </a:spcBef>
              <a:buSzPct val="100000"/>
              <a:defRPr/>
            </a:pPr>
            <a:r>
              <a:rPr lang="en-US" sz="3600" b="0" dirty="0">
                <a:solidFill>
                  <a:schemeClr val="bg2">
                    <a:lumMod val="25000"/>
                  </a:schemeClr>
                </a:solidFill>
                <a:latin typeface="Red Hat Display" panose="02010503040201060303" pitchFamily="2" charset="77"/>
              </a:rPr>
              <a:t>your home value</a:t>
            </a:r>
          </a:p>
        </p:txBody>
      </p:sp>
      <p:grpSp>
        <p:nvGrpSpPr>
          <p:cNvPr id="7" name="Group 6">
            <a:extLst>
              <a:ext uri="{FF2B5EF4-FFF2-40B4-BE49-F238E27FC236}">
                <a16:creationId xmlns:a16="http://schemas.microsoft.com/office/drawing/2014/main" id="{27AA62CA-319A-4E46-B2A3-4C6C12231C72}"/>
              </a:ext>
            </a:extLst>
          </p:cNvPr>
          <p:cNvGrpSpPr/>
          <p:nvPr/>
        </p:nvGrpSpPr>
        <p:grpSpPr>
          <a:xfrm>
            <a:off x="400654" y="1943100"/>
            <a:ext cx="6184296" cy="6559550"/>
            <a:chOff x="705217" y="1943100"/>
            <a:chExt cx="5447566" cy="6559550"/>
          </a:xfrm>
        </p:grpSpPr>
        <p:grpSp>
          <p:nvGrpSpPr>
            <p:cNvPr id="178" name="Group 177">
              <a:extLst>
                <a:ext uri="{FF2B5EF4-FFF2-40B4-BE49-F238E27FC236}">
                  <a16:creationId xmlns:a16="http://schemas.microsoft.com/office/drawing/2014/main" id="{5A51D211-A631-4B66-8EAD-08B544B3B6F4}"/>
                </a:ext>
              </a:extLst>
            </p:cNvPr>
            <p:cNvGrpSpPr/>
            <p:nvPr/>
          </p:nvGrpSpPr>
          <p:grpSpPr>
            <a:xfrm>
              <a:off x="705217" y="5448198"/>
              <a:ext cx="2591479" cy="1376256"/>
              <a:chOff x="1825456" y="5115146"/>
              <a:chExt cx="1969304" cy="519482"/>
            </a:xfrm>
            <a:effectLst>
              <a:outerShdw blurRad="495300" sx="99000" sy="99000" algn="ctr" rotWithShape="0">
                <a:schemeClr val="tx1">
                  <a:alpha val="19000"/>
                </a:schemeClr>
              </a:outerShdw>
            </a:effectLst>
          </p:grpSpPr>
          <p:sp>
            <p:nvSpPr>
              <p:cNvPr id="179" name="Rectangle 178">
                <a:extLst>
                  <a:ext uri="{FF2B5EF4-FFF2-40B4-BE49-F238E27FC236}">
                    <a16:creationId xmlns:a16="http://schemas.microsoft.com/office/drawing/2014/main" id="{3BD5DF90-F163-4384-AE52-662826DAA13B}"/>
                  </a:ext>
                </a:extLst>
              </p:cNvPr>
              <p:cNvSpPr/>
              <p:nvPr/>
            </p:nvSpPr>
            <p:spPr>
              <a:xfrm>
                <a:off x="1825456" y="5115146"/>
                <a:ext cx="1969304" cy="51948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defRPr/>
                </a:pPr>
                <a:endParaRPr lang="en-US" sz="675" dirty="0">
                  <a:solidFill>
                    <a:srgbClr val="FFFFFF"/>
                  </a:solidFill>
                  <a:latin typeface="Red Hat Display" panose="02010503040201060303" pitchFamily="2" charset="0"/>
                </a:endParaRPr>
              </a:p>
            </p:txBody>
          </p:sp>
          <p:sp>
            <p:nvSpPr>
              <p:cNvPr id="180" name="Текст 78">
                <a:extLst>
                  <a:ext uri="{FF2B5EF4-FFF2-40B4-BE49-F238E27FC236}">
                    <a16:creationId xmlns:a16="http://schemas.microsoft.com/office/drawing/2014/main" id="{6DCDC2BA-CA62-4B7F-BE51-69892189263F}"/>
                  </a:ext>
                </a:extLst>
              </p:cNvPr>
              <p:cNvSpPr txBox="1">
                <a:spLocks/>
              </p:cNvSpPr>
              <p:nvPr/>
            </p:nvSpPr>
            <p:spPr>
              <a:xfrm>
                <a:off x="1953188" y="5194170"/>
                <a:ext cx="1713840" cy="361432"/>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algn="ctr" defTabSz="765168">
                  <a:spcBef>
                    <a:spcPts val="418"/>
                  </a:spcBef>
                  <a:defRPr/>
                </a:pPr>
                <a:r>
                  <a:rPr lang="en-US" sz="1600" dirty="0">
                    <a:solidFill>
                      <a:schemeClr val="bg2">
                        <a:lumMod val="25000"/>
                      </a:schemeClr>
                    </a:solidFill>
                  </a:rPr>
                  <a:t>Size</a:t>
                </a:r>
              </a:p>
            </p:txBody>
          </p:sp>
        </p:grpSp>
        <p:grpSp>
          <p:nvGrpSpPr>
            <p:cNvPr id="141" name="Group 140">
              <a:extLst>
                <a:ext uri="{FF2B5EF4-FFF2-40B4-BE49-F238E27FC236}">
                  <a16:creationId xmlns:a16="http://schemas.microsoft.com/office/drawing/2014/main" id="{0C20E0F6-7DE0-4C70-B56C-C1D26D1DDC48}"/>
                </a:ext>
              </a:extLst>
            </p:cNvPr>
            <p:cNvGrpSpPr/>
            <p:nvPr/>
          </p:nvGrpSpPr>
          <p:grpSpPr>
            <a:xfrm>
              <a:off x="3557187" y="5456400"/>
              <a:ext cx="2591477" cy="1383883"/>
              <a:chOff x="1825456" y="5115146"/>
              <a:chExt cx="1969304" cy="519482"/>
            </a:xfrm>
            <a:effectLst>
              <a:outerShdw blurRad="431800" sx="99000" sy="99000" algn="ctr" rotWithShape="0">
                <a:schemeClr val="tx1">
                  <a:alpha val="19000"/>
                </a:schemeClr>
              </a:outerShdw>
            </a:effectLst>
          </p:grpSpPr>
          <p:sp>
            <p:nvSpPr>
              <p:cNvPr id="142" name="Rectangle 141">
                <a:extLst>
                  <a:ext uri="{FF2B5EF4-FFF2-40B4-BE49-F238E27FC236}">
                    <a16:creationId xmlns:a16="http://schemas.microsoft.com/office/drawing/2014/main" id="{A8E14918-DC55-451B-ABF5-3B3625EEFFD7}"/>
                  </a:ext>
                </a:extLst>
              </p:cNvPr>
              <p:cNvSpPr/>
              <p:nvPr/>
            </p:nvSpPr>
            <p:spPr>
              <a:xfrm>
                <a:off x="1825456" y="5115146"/>
                <a:ext cx="1969304" cy="51948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defRPr/>
                </a:pPr>
                <a:endParaRPr lang="en-US" sz="675" dirty="0">
                  <a:solidFill>
                    <a:schemeClr val="bg2">
                      <a:lumMod val="25000"/>
                    </a:schemeClr>
                  </a:solidFill>
                  <a:latin typeface="Red Hat Display" panose="02010503040201060303" pitchFamily="2" charset="0"/>
                </a:endParaRPr>
              </a:p>
            </p:txBody>
          </p:sp>
          <p:sp>
            <p:nvSpPr>
              <p:cNvPr id="144" name="Текст 78">
                <a:extLst>
                  <a:ext uri="{FF2B5EF4-FFF2-40B4-BE49-F238E27FC236}">
                    <a16:creationId xmlns:a16="http://schemas.microsoft.com/office/drawing/2014/main" id="{757E40AF-A298-4F54-A9F2-7783661A0383}"/>
                  </a:ext>
                </a:extLst>
              </p:cNvPr>
              <p:cNvSpPr txBox="1">
                <a:spLocks/>
              </p:cNvSpPr>
              <p:nvPr/>
            </p:nvSpPr>
            <p:spPr>
              <a:xfrm>
                <a:off x="1953188" y="5194170"/>
                <a:ext cx="1713840" cy="361432"/>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algn="ctr" defTabSz="765168">
                  <a:spcBef>
                    <a:spcPts val="418"/>
                  </a:spcBef>
                  <a:defRPr/>
                </a:pPr>
                <a:r>
                  <a:rPr lang="en-US" sz="1600" dirty="0">
                    <a:solidFill>
                      <a:schemeClr val="bg2">
                        <a:lumMod val="25000"/>
                      </a:schemeClr>
                    </a:solidFill>
                  </a:rPr>
                  <a:t>Livable space</a:t>
                </a:r>
              </a:p>
            </p:txBody>
          </p:sp>
        </p:grpSp>
        <p:grpSp>
          <p:nvGrpSpPr>
            <p:cNvPr id="4" name="Group 3">
              <a:extLst>
                <a:ext uri="{FF2B5EF4-FFF2-40B4-BE49-F238E27FC236}">
                  <a16:creationId xmlns:a16="http://schemas.microsoft.com/office/drawing/2014/main" id="{D49F2EF7-2F72-4F9C-807C-185B575D7498}"/>
                </a:ext>
              </a:extLst>
            </p:cNvPr>
            <p:cNvGrpSpPr/>
            <p:nvPr/>
          </p:nvGrpSpPr>
          <p:grpSpPr>
            <a:xfrm>
              <a:off x="705217" y="3685843"/>
              <a:ext cx="2591479" cy="1495937"/>
              <a:chOff x="3307384" y="2107994"/>
              <a:chExt cx="2599640" cy="519482"/>
            </a:xfrm>
            <a:effectLst>
              <a:outerShdw blurRad="431800" sx="99000" sy="99000" algn="ctr" rotWithShape="0">
                <a:schemeClr val="tx1">
                  <a:alpha val="19000"/>
                </a:schemeClr>
              </a:outerShdw>
            </a:effectLst>
          </p:grpSpPr>
          <p:sp>
            <p:nvSpPr>
              <p:cNvPr id="149" name="Rectangle 148">
                <a:extLst>
                  <a:ext uri="{FF2B5EF4-FFF2-40B4-BE49-F238E27FC236}">
                    <a16:creationId xmlns:a16="http://schemas.microsoft.com/office/drawing/2014/main" id="{A96BABDA-A039-44F1-8999-9972DDCF0B9B}"/>
                  </a:ext>
                </a:extLst>
              </p:cNvPr>
              <p:cNvSpPr/>
              <p:nvPr/>
            </p:nvSpPr>
            <p:spPr>
              <a:xfrm>
                <a:off x="3307384" y="2107994"/>
                <a:ext cx="2599640" cy="51948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lnSpc>
                    <a:spcPts val="956"/>
                  </a:lnSpc>
                  <a:defRPr/>
                </a:pPr>
                <a:endParaRPr lang="en-US" sz="675" dirty="0">
                  <a:solidFill>
                    <a:srgbClr val="FFFFFF"/>
                  </a:solidFill>
                  <a:latin typeface="Red Hat Display" panose="02010503040201060303" pitchFamily="2" charset="0"/>
                </a:endParaRPr>
              </a:p>
            </p:txBody>
          </p:sp>
          <p:sp>
            <p:nvSpPr>
              <p:cNvPr id="150" name="Текст 78">
                <a:extLst>
                  <a:ext uri="{FF2B5EF4-FFF2-40B4-BE49-F238E27FC236}">
                    <a16:creationId xmlns:a16="http://schemas.microsoft.com/office/drawing/2014/main" id="{378E3D16-66E0-4005-8278-D11E03DC0E41}"/>
                  </a:ext>
                </a:extLst>
              </p:cNvPr>
              <p:cNvSpPr txBox="1">
                <a:spLocks/>
              </p:cNvSpPr>
              <p:nvPr/>
            </p:nvSpPr>
            <p:spPr>
              <a:xfrm>
                <a:off x="3476001" y="2204946"/>
                <a:ext cx="2262406" cy="361432"/>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algn="ctr" defTabSz="765168">
                  <a:lnSpc>
                    <a:spcPts val="956"/>
                  </a:lnSpc>
                  <a:spcBef>
                    <a:spcPts val="418"/>
                  </a:spcBef>
                  <a:defRPr/>
                </a:pPr>
                <a:r>
                  <a:rPr lang="en-US" sz="1600" dirty="0">
                    <a:solidFill>
                      <a:schemeClr val="bg2">
                        <a:lumMod val="25000"/>
                      </a:schemeClr>
                    </a:solidFill>
                  </a:rPr>
                  <a:t>Neighborhood comps</a:t>
                </a:r>
              </a:p>
            </p:txBody>
          </p:sp>
        </p:grpSp>
        <p:grpSp>
          <p:nvGrpSpPr>
            <p:cNvPr id="2" name="Group 1">
              <a:extLst>
                <a:ext uri="{FF2B5EF4-FFF2-40B4-BE49-F238E27FC236}">
                  <a16:creationId xmlns:a16="http://schemas.microsoft.com/office/drawing/2014/main" id="{B266B4B9-575B-487E-A9D6-51D815E6B028}"/>
                </a:ext>
              </a:extLst>
            </p:cNvPr>
            <p:cNvGrpSpPr/>
            <p:nvPr/>
          </p:nvGrpSpPr>
          <p:grpSpPr>
            <a:xfrm>
              <a:off x="3559127" y="3671991"/>
              <a:ext cx="2591477" cy="1495937"/>
              <a:chOff x="4423470" y="3961137"/>
              <a:chExt cx="2365820" cy="519482"/>
            </a:xfrm>
            <a:effectLst>
              <a:outerShdw blurRad="431800" sx="99000" sy="99000" algn="ctr" rotWithShape="0">
                <a:schemeClr val="tx1">
                  <a:alpha val="19000"/>
                </a:schemeClr>
              </a:outerShdw>
            </a:effectLst>
          </p:grpSpPr>
          <p:sp>
            <p:nvSpPr>
              <p:cNvPr id="173" name="Rectangle 172">
                <a:extLst>
                  <a:ext uri="{FF2B5EF4-FFF2-40B4-BE49-F238E27FC236}">
                    <a16:creationId xmlns:a16="http://schemas.microsoft.com/office/drawing/2014/main" id="{10475514-2932-4ECD-9034-F9677D5421C6}"/>
                  </a:ext>
                </a:extLst>
              </p:cNvPr>
              <p:cNvSpPr/>
              <p:nvPr/>
            </p:nvSpPr>
            <p:spPr>
              <a:xfrm>
                <a:off x="4423470" y="3961137"/>
                <a:ext cx="2365820" cy="51948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lnSpc>
                    <a:spcPts val="956"/>
                  </a:lnSpc>
                  <a:defRPr/>
                </a:pPr>
                <a:endParaRPr lang="en-US" sz="675" dirty="0">
                  <a:solidFill>
                    <a:srgbClr val="FFFFFF"/>
                  </a:solidFill>
                  <a:latin typeface="Red Hat Display" panose="02010503040201060303" pitchFamily="2" charset="0"/>
                </a:endParaRPr>
              </a:p>
            </p:txBody>
          </p:sp>
          <p:sp>
            <p:nvSpPr>
              <p:cNvPr id="174" name="Текст 78">
                <a:extLst>
                  <a:ext uri="{FF2B5EF4-FFF2-40B4-BE49-F238E27FC236}">
                    <a16:creationId xmlns:a16="http://schemas.microsoft.com/office/drawing/2014/main" id="{B47EEEBE-CDED-411E-A21E-2B996C7B9BB8}"/>
                  </a:ext>
                </a:extLst>
              </p:cNvPr>
              <p:cNvSpPr txBox="1">
                <a:spLocks/>
              </p:cNvSpPr>
              <p:nvPr/>
            </p:nvSpPr>
            <p:spPr>
              <a:xfrm>
                <a:off x="4576922" y="4052346"/>
                <a:ext cx="2058918" cy="361432"/>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algn="ctr" defTabSz="765168">
                  <a:lnSpc>
                    <a:spcPts val="956"/>
                  </a:lnSpc>
                  <a:spcBef>
                    <a:spcPts val="418"/>
                  </a:spcBef>
                  <a:defRPr/>
                </a:pPr>
                <a:r>
                  <a:rPr lang="en-US" sz="1600" dirty="0">
                    <a:solidFill>
                      <a:schemeClr val="bg2">
                        <a:lumMod val="25000"/>
                      </a:schemeClr>
                    </a:solidFill>
                  </a:rPr>
                  <a:t>Market conditions</a:t>
                </a:r>
              </a:p>
            </p:txBody>
          </p:sp>
        </p:grpSp>
        <p:grpSp>
          <p:nvGrpSpPr>
            <p:cNvPr id="111" name="Group 110">
              <a:extLst>
                <a:ext uri="{FF2B5EF4-FFF2-40B4-BE49-F238E27FC236}">
                  <a16:creationId xmlns:a16="http://schemas.microsoft.com/office/drawing/2014/main" id="{2CA9155E-6938-4931-9836-A387C6A0F85C}"/>
                </a:ext>
              </a:extLst>
            </p:cNvPr>
            <p:cNvGrpSpPr/>
            <p:nvPr/>
          </p:nvGrpSpPr>
          <p:grpSpPr>
            <a:xfrm>
              <a:off x="705218" y="1951191"/>
              <a:ext cx="2591477" cy="1496435"/>
              <a:chOff x="1825456" y="5114973"/>
              <a:chExt cx="1969304" cy="519655"/>
            </a:xfrm>
            <a:effectLst>
              <a:outerShdw blurRad="431800" sx="99000" sy="99000" algn="ctr" rotWithShape="0">
                <a:schemeClr val="tx1">
                  <a:alpha val="19000"/>
                </a:schemeClr>
              </a:outerShdw>
            </a:effectLst>
          </p:grpSpPr>
          <p:sp>
            <p:nvSpPr>
              <p:cNvPr id="112" name="Rectangle 111">
                <a:extLst>
                  <a:ext uri="{FF2B5EF4-FFF2-40B4-BE49-F238E27FC236}">
                    <a16:creationId xmlns:a16="http://schemas.microsoft.com/office/drawing/2014/main" id="{DA5E5C37-FA30-44B1-936E-3F2E85AAAFF7}"/>
                  </a:ext>
                </a:extLst>
              </p:cNvPr>
              <p:cNvSpPr/>
              <p:nvPr/>
            </p:nvSpPr>
            <p:spPr>
              <a:xfrm>
                <a:off x="1825456" y="5115146"/>
                <a:ext cx="1969304" cy="51948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defRPr/>
                </a:pPr>
                <a:endParaRPr lang="en-US" sz="675" dirty="0">
                  <a:solidFill>
                    <a:srgbClr val="FFFFFF"/>
                  </a:solidFill>
                  <a:latin typeface="Red Hat Display" panose="02010503040201060303" pitchFamily="2" charset="0"/>
                </a:endParaRPr>
              </a:p>
            </p:txBody>
          </p:sp>
          <p:sp>
            <p:nvSpPr>
              <p:cNvPr id="114" name="Текст 78">
                <a:extLst>
                  <a:ext uri="{FF2B5EF4-FFF2-40B4-BE49-F238E27FC236}">
                    <a16:creationId xmlns:a16="http://schemas.microsoft.com/office/drawing/2014/main" id="{BC1C1A5C-2594-49A9-9423-701EF33E7C77}"/>
                  </a:ext>
                </a:extLst>
              </p:cNvPr>
              <p:cNvSpPr txBox="1">
                <a:spLocks/>
              </p:cNvSpPr>
              <p:nvPr/>
            </p:nvSpPr>
            <p:spPr>
              <a:xfrm>
                <a:off x="1953188" y="5114973"/>
                <a:ext cx="1713840" cy="51667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algn="ctr" defTabSz="765168">
                  <a:spcBef>
                    <a:spcPts val="418"/>
                  </a:spcBef>
                  <a:defRPr/>
                </a:pPr>
                <a:r>
                  <a:rPr lang="en-US" sz="1600" dirty="0">
                    <a:solidFill>
                      <a:schemeClr val="bg2">
                        <a:lumMod val="25000"/>
                      </a:schemeClr>
                    </a:solidFill>
                  </a:rPr>
                  <a:t>Age of home</a:t>
                </a:r>
              </a:p>
            </p:txBody>
          </p:sp>
        </p:grpSp>
        <p:grpSp>
          <p:nvGrpSpPr>
            <p:cNvPr id="3" name="Group 2">
              <a:extLst>
                <a:ext uri="{FF2B5EF4-FFF2-40B4-BE49-F238E27FC236}">
                  <a16:creationId xmlns:a16="http://schemas.microsoft.com/office/drawing/2014/main" id="{83691CFB-9911-4D28-9B07-0BDCC1AFC39C}"/>
                </a:ext>
              </a:extLst>
            </p:cNvPr>
            <p:cNvGrpSpPr/>
            <p:nvPr/>
          </p:nvGrpSpPr>
          <p:grpSpPr>
            <a:xfrm>
              <a:off x="3561306" y="1943100"/>
              <a:ext cx="2591477" cy="1495940"/>
              <a:chOff x="1245248" y="5307156"/>
              <a:chExt cx="2631808" cy="519482"/>
            </a:xfrm>
            <a:effectLst>
              <a:outerShdw blurRad="431800" sx="99000" sy="99000" algn="ctr" rotWithShape="0">
                <a:schemeClr val="tx1">
                  <a:alpha val="19000"/>
                </a:schemeClr>
              </a:outerShdw>
            </a:effectLst>
          </p:grpSpPr>
          <p:sp>
            <p:nvSpPr>
              <p:cNvPr id="127" name="Rectangle 126">
                <a:extLst>
                  <a:ext uri="{FF2B5EF4-FFF2-40B4-BE49-F238E27FC236}">
                    <a16:creationId xmlns:a16="http://schemas.microsoft.com/office/drawing/2014/main" id="{41960B32-C4E3-4705-A9B5-3F68B094B8B7}"/>
                  </a:ext>
                </a:extLst>
              </p:cNvPr>
              <p:cNvSpPr/>
              <p:nvPr/>
            </p:nvSpPr>
            <p:spPr>
              <a:xfrm>
                <a:off x="1245248" y="5307156"/>
                <a:ext cx="2631808" cy="51948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lnSpc>
                    <a:spcPts val="956"/>
                  </a:lnSpc>
                  <a:defRPr/>
                </a:pPr>
                <a:endParaRPr lang="en-US" sz="675" dirty="0">
                  <a:solidFill>
                    <a:srgbClr val="FFFFFF"/>
                  </a:solidFill>
                  <a:latin typeface="Red Hat Display" panose="02010503040201060303" pitchFamily="2" charset="0"/>
                </a:endParaRPr>
              </a:p>
            </p:txBody>
          </p:sp>
          <p:sp>
            <p:nvSpPr>
              <p:cNvPr id="128" name="Текст 78">
                <a:extLst>
                  <a:ext uri="{FF2B5EF4-FFF2-40B4-BE49-F238E27FC236}">
                    <a16:creationId xmlns:a16="http://schemas.microsoft.com/office/drawing/2014/main" id="{895D1D86-68E3-4A42-8121-E5BF0003109F}"/>
                  </a:ext>
                </a:extLst>
              </p:cNvPr>
              <p:cNvSpPr txBox="1">
                <a:spLocks/>
              </p:cNvSpPr>
              <p:nvPr/>
            </p:nvSpPr>
            <p:spPr>
              <a:xfrm>
                <a:off x="1415951" y="5308346"/>
                <a:ext cx="2290402" cy="5159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algn="ctr" defTabSz="765168">
                  <a:lnSpc>
                    <a:spcPts val="956"/>
                  </a:lnSpc>
                  <a:spcBef>
                    <a:spcPts val="418"/>
                  </a:spcBef>
                  <a:defRPr/>
                </a:pPr>
                <a:r>
                  <a:rPr lang="en-US" sz="1600" dirty="0">
                    <a:solidFill>
                      <a:schemeClr val="bg2">
                        <a:lumMod val="25000"/>
                      </a:schemeClr>
                    </a:solidFill>
                  </a:rPr>
                  <a:t>Economic conditions</a:t>
                </a:r>
              </a:p>
            </p:txBody>
          </p:sp>
        </p:grpSp>
        <p:grpSp>
          <p:nvGrpSpPr>
            <p:cNvPr id="163" name="Group 162">
              <a:extLst>
                <a:ext uri="{FF2B5EF4-FFF2-40B4-BE49-F238E27FC236}">
                  <a16:creationId xmlns:a16="http://schemas.microsoft.com/office/drawing/2014/main" id="{248C91E6-5627-4245-8473-A8894B5A6479}"/>
                </a:ext>
              </a:extLst>
            </p:cNvPr>
            <p:cNvGrpSpPr/>
            <p:nvPr/>
          </p:nvGrpSpPr>
          <p:grpSpPr>
            <a:xfrm>
              <a:off x="705217" y="7118767"/>
              <a:ext cx="2591479" cy="1383883"/>
              <a:chOff x="1825456" y="5115146"/>
              <a:chExt cx="1969304" cy="519482"/>
            </a:xfrm>
            <a:effectLst>
              <a:outerShdw blurRad="431800" sx="99000" sy="99000" algn="ctr" rotWithShape="0">
                <a:schemeClr val="tx1">
                  <a:alpha val="19000"/>
                </a:schemeClr>
              </a:outerShdw>
            </a:effectLst>
          </p:grpSpPr>
          <p:sp>
            <p:nvSpPr>
              <p:cNvPr id="164" name="Rectangle 163">
                <a:extLst>
                  <a:ext uri="{FF2B5EF4-FFF2-40B4-BE49-F238E27FC236}">
                    <a16:creationId xmlns:a16="http://schemas.microsoft.com/office/drawing/2014/main" id="{18D3349D-B8D0-4326-A59E-18C0B229F8AE}"/>
                  </a:ext>
                </a:extLst>
              </p:cNvPr>
              <p:cNvSpPr/>
              <p:nvPr/>
            </p:nvSpPr>
            <p:spPr>
              <a:xfrm>
                <a:off x="1825456" y="5115146"/>
                <a:ext cx="1969304" cy="51948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defRPr/>
                </a:pPr>
                <a:endParaRPr lang="en-US" sz="675" dirty="0">
                  <a:solidFill>
                    <a:srgbClr val="FFFFFF"/>
                  </a:solidFill>
                  <a:latin typeface="Red Hat Display" panose="02010503040201060303" pitchFamily="2" charset="0"/>
                </a:endParaRPr>
              </a:p>
            </p:txBody>
          </p:sp>
          <p:sp>
            <p:nvSpPr>
              <p:cNvPr id="165" name="Текст 78">
                <a:extLst>
                  <a:ext uri="{FF2B5EF4-FFF2-40B4-BE49-F238E27FC236}">
                    <a16:creationId xmlns:a16="http://schemas.microsoft.com/office/drawing/2014/main" id="{CB5F0328-5D2C-41B2-AFF8-623A86C5DA58}"/>
                  </a:ext>
                </a:extLst>
              </p:cNvPr>
              <p:cNvSpPr txBox="1">
                <a:spLocks/>
              </p:cNvSpPr>
              <p:nvPr/>
            </p:nvSpPr>
            <p:spPr>
              <a:xfrm>
                <a:off x="1953188" y="5194170"/>
                <a:ext cx="1713840" cy="361432"/>
              </a:xfrm>
              <a:prstGeom prst="rect">
                <a:avLst/>
              </a:prstGeom>
              <a:ln>
                <a:noFill/>
              </a:ln>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algn="ctr" defTabSz="765168">
                  <a:spcBef>
                    <a:spcPts val="418"/>
                  </a:spcBef>
                  <a:defRPr/>
                </a:pPr>
                <a:r>
                  <a:rPr lang="en-US" sz="1600" dirty="0">
                    <a:solidFill>
                      <a:schemeClr val="bg2">
                        <a:lumMod val="25000"/>
                      </a:schemeClr>
                    </a:solidFill>
                  </a:rPr>
                  <a:t>Location</a:t>
                </a:r>
              </a:p>
            </p:txBody>
          </p:sp>
        </p:grpSp>
        <p:grpSp>
          <p:nvGrpSpPr>
            <p:cNvPr id="167" name="Group 166">
              <a:extLst>
                <a:ext uri="{FF2B5EF4-FFF2-40B4-BE49-F238E27FC236}">
                  <a16:creationId xmlns:a16="http://schemas.microsoft.com/office/drawing/2014/main" id="{D43B1771-2F74-4475-9165-4C891228D196}"/>
                </a:ext>
              </a:extLst>
            </p:cNvPr>
            <p:cNvGrpSpPr/>
            <p:nvPr/>
          </p:nvGrpSpPr>
          <p:grpSpPr>
            <a:xfrm>
              <a:off x="3553434" y="7118765"/>
              <a:ext cx="2595230" cy="1383883"/>
              <a:chOff x="1825456" y="5115146"/>
              <a:chExt cx="1969304" cy="519482"/>
            </a:xfrm>
            <a:effectLst>
              <a:outerShdw blurRad="431800" sx="99000" sy="99000" algn="ctr" rotWithShape="0">
                <a:schemeClr val="tx1">
                  <a:alpha val="19000"/>
                </a:schemeClr>
              </a:outerShdw>
            </a:effectLst>
          </p:grpSpPr>
          <p:sp>
            <p:nvSpPr>
              <p:cNvPr id="168" name="Rectangle 167">
                <a:extLst>
                  <a:ext uri="{FF2B5EF4-FFF2-40B4-BE49-F238E27FC236}">
                    <a16:creationId xmlns:a16="http://schemas.microsoft.com/office/drawing/2014/main" id="{0780A580-EFF5-40D9-B6EA-28BE83C520D4}"/>
                  </a:ext>
                </a:extLst>
              </p:cNvPr>
              <p:cNvSpPr/>
              <p:nvPr/>
            </p:nvSpPr>
            <p:spPr>
              <a:xfrm>
                <a:off x="1825456" y="5115146"/>
                <a:ext cx="1969304" cy="51948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defRPr/>
                </a:pPr>
                <a:endParaRPr lang="en-US" sz="675" dirty="0">
                  <a:solidFill>
                    <a:srgbClr val="FFFFFF"/>
                  </a:solidFill>
                  <a:latin typeface="Red Hat Display" panose="02010503040201060303" pitchFamily="2" charset="0"/>
                </a:endParaRPr>
              </a:p>
            </p:txBody>
          </p:sp>
          <p:sp>
            <p:nvSpPr>
              <p:cNvPr id="169" name="Текст 78">
                <a:extLst>
                  <a:ext uri="{FF2B5EF4-FFF2-40B4-BE49-F238E27FC236}">
                    <a16:creationId xmlns:a16="http://schemas.microsoft.com/office/drawing/2014/main" id="{D1F8EED0-3D47-4242-B4E5-10E535EE1336}"/>
                  </a:ext>
                </a:extLst>
              </p:cNvPr>
              <p:cNvSpPr txBox="1">
                <a:spLocks/>
              </p:cNvSpPr>
              <p:nvPr/>
            </p:nvSpPr>
            <p:spPr>
              <a:xfrm>
                <a:off x="1953188" y="5194170"/>
                <a:ext cx="1713840" cy="361432"/>
              </a:xfrm>
              <a:prstGeom prst="rect">
                <a:avLst/>
              </a:prstGeom>
              <a:ln>
                <a:noFill/>
              </a:ln>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algn="ctr" defTabSz="765168">
                  <a:spcBef>
                    <a:spcPts val="418"/>
                  </a:spcBef>
                  <a:defRPr/>
                </a:pPr>
                <a:r>
                  <a:rPr lang="en-US" sz="1600" dirty="0">
                    <a:solidFill>
                      <a:schemeClr val="bg2">
                        <a:lumMod val="25000"/>
                      </a:schemeClr>
                    </a:solidFill>
                  </a:rPr>
                  <a:t>Condition</a:t>
                </a:r>
              </a:p>
            </p:txBody>
          </p:sp>
        </p:grpSp>
      </p:grpSp>
      <p:sp>
        <p:nvSpPr>
          <p:cNvPr id="47" name="Right Triangle 46">
            <a:extLst>
              <a:ext uri="{FF2B5EF4-FFF2-40B4-BE49-F238E27FC236}">
                <a16:creationId xmlns:a16="http://schemas.microsoft.com/office/drawing/2014/main" id="{741085C6-5758-4ECF-BE26-7F38E0B82C40}"/>
              </a:ext>
            </a:extLst>
          </p:cNvPr>
          <p:cNvSpPr/>
          <p:nvPr/>
        </p:nvSpPr>
        <p:spPr>
          <a:xfrm>
            <a:off x="3647166" y="2995038"/>
            <a:ext cx="446288" cy="444002"/>
          </a:xfrm>
          <a:prstGeom prst="rtTriangle">
            <a:avLst/>
          </a:prstGeom>
          <a:solidFill>
            <a:srgbClr val="C5C2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8" name="Right Triangle 37">
            <a:extLst>
              <a:ext uri="{FF2B5EF4-FFF2-40B4-BE49-F238E27FC236}">
                <a16:creationId xmlns:a16="http://schemas.microsoft.com/office/drawing/2014/main" id="{9C2F3A66-3601-4F63-90B9-7D5EAD43EFF0}"/>
              </a:ext>
            </a:extLst>
          </p:cNvPr>
          <p:cNvSpPr/>
          <p:nvPr/>
        </p:nvSpPr>
        <p:spPr>
          <a:xfrm>
            <a:off x="394684" y="3006516"/>
            <a:ext cx="446288" cy="444002"/>
          </a:xfrm>
          <a:prstGeom prst="rtTriangle">
            <a:avLst/>
          </a:prstGeom>
          <a:solidFill>
            <a:srgbClr val="C5C2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9" name="Right Triangle 38">
            <a:extLst>
              <a:ext uri="{FF2B5EF4-FFF2-40B4-BE49-F238E27FC236}">
                <a16:creationId xmlns:a16="http://schemas.microsoft.com/office/drawing/2014/main" id="{70879302-C588-490C-8310-5CC4D61D8196}"/>
              </a:ext>
            </a:extLst>
          </p:cNvPr>
          <p:cNvSpPr/>
          <p:nvPr/>
        </p:nvSpPr>
        <p:spPr>
          <a:xfrm>
            <a:off x="3647166" y="4733722"/>
            <a:ext cx="446288" cy="444002"/>
          </a:xfrm>
          <a:prstGeom prst="rtTriangle">
            <a:avLst/>
          </a:prstGeom>
          <a:solidFill>
            <a:srgbClr val="D8D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0" name="Right Triangle 39">
            <a:extLst>
              <a:ext uri="{FF2B5EF4-FFF2-40B4-BE49-F238E27FC236}">
                <a16:creationId xmlns:a16="http://schemas.microsoft.com/office/drawing/2014/main" id="{0BE496D1-3A0A-4AB6-89CF-5025A76F1348}"/>
              </a:ext>
            </a:extLst>
          </p:cNvPr>
          <p:cNvSpPr/>
          <p:nvPr/>
        </p:nvSpPr>
        <p:spPr>
          <a:xfrm>
            <a:off x="400378" y="4745199"/>
            <a:ext cx="446288" cy="444002"/>
          </a:xfrm>
          <a:prstGeom prst="rtTriangle">
            <a:avLst/>
          </a:prstGeom>
          <a:solidFill>
            <a:srgbClr val="D8D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1" name="Right Triangle 40">
            <a:extLst>
              <a:ext uri="{FF2B5EF4-FFF2-40B4-BE49-F238E27FC236}">
                <a16:creationId xmlns:a16="http://schemas.microsoft.com/office/drawing/2014/main" id="{16781F06-27CB-42C7-92F2-074A4E9CF4D2}"/>
              </a:ext>
            </a:extLst>
          </p:cNvPr>
          <p:cNvSpPr/>
          <p:nvPr/>
        </p:nvSpPr>
        <p:spPr>
          <a:xfrm>
            <a:off x="3647166" y="6384798"/>
            <a:ext cx="446288" cy="444002"/>
          </a:xfrm>
          <a:prstGeom prst="rtTriangle">
            <a:avLst/>
          </a:prstGeom>
          <a:solidFill>
            <a:srgbClr val="C0B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2" name="Right Triangle 41">
            <a:extLst>
              <a:ext uri="{FF2B5EF4-FFF2-40B4-BE49-F238E27FC236}">
                <a16:creationId xmlns:a16="http://schemas.microsoft.com/office/drawing/2014/main" id="{7E2DBB4B-F6B4-4D25-880E-6B5EA235E284}"/>
              </a:ext>
            </a:extLst>
          </p:cNvPr>
          <p:cNvSpPr/>
          <p:nvPr/>
        </p:nvSpPr>
        <p:spPr>
          <a:xfrm>
            <a:off x="400378" y="6396276"/>
            <a:ext cx="446288" cy="444002"/>
          </a:xfrm>
          <a:prstGeom prst="rtTriangle">
            <a:avLst/>
          </a:prstGeom>
          <a:solidFill>
            <a:srgbClr val="C0B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3" name="Right Triangle 42">
            <a:extLst>
              <a:ext uri="{FF2B5EF4-FFF2-40B4-BE49-F238E27FC236}">
                <a16:creationId xmlns:a16="http://schemas.microsoft.com/office/drawing/2014/main" id="{470A5C25-9626-4AA6-B194-4B9A7316CA4C}"/>
              </a:ext>
            </a:extLst>
          </p:cNvPr>
          <p:cNvSpPr/>
          <p:nvPr/>
        </p:nvSpPr>
        <p:spPr>
          <a:xfrm>
            <a:off x="3641471" y="8070124"/>
            <a:ext cx="446288" cy="444002"/>
          </a:xfrm>
          <a:prstGeom prst="rtTriangle">
            <a:avLst/>
          </a:prstGeom>
          <a:solidFill>
            <a:srgbClr val="D8D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4" name="Right Triangle 43">
            <a:extLst>
              <a:ext uri="{FF2B5EF4-FFF2-40B4-BE49-F238E27FC236}">
                <a16:creationId xmlns:a16="http://schemas.microsoft.com/office/drawing/2014/main" id="{4135C073-9647-4CE6-9673-3C752B183D6A}"/>
              </a:ext>
            </a:extLst>
          </p:cNvPr>
          <p:cNvSpPr/>
          <p:nvPr/>
        </p:nvSpPr>
        <p:spPr>
          <a:xfrm>
            <a:off x="400378" y="8058151"/>
            <a:ext cx="446288" cy="444002"/>
          </a:xfrm>
          <a:prstGeom prst="rtTriangle">
            <a:avLst/>
          </a:prstGeom>
          <a:solidFill>
            <a:srgbClr val="D8D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48" name="Graphic 47">
            <a:extLst>
              <a:ext uri="{FF2B5EF4-FFF2-40B4-BE49-F238E27FC236}">
                <a16:creationId xmlns:a16="http://schemas.microsoft.com/office/drawing/2014/main" id="{AB40BAB6-05FD-4C14-9100-A30C7AE5A20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5745892" y="171454"/>
            <a:ext cx="899603" cy="899603"/>
          </a:xfrm>
          <a:prstGeom prst="rect">
            <a:avLst/>
          </a:prstGeom>
        </p:spPr>
      </p:pic>
    </p:spTree>
    <p:extLst>
      <p:ext uri="{BB962C8B-B14F-4D97-AF65-F5344CB8AC3E}">
        <p14:creationId xmlns:p14="http://schemas.microsoft.com/office/powerpoint/2010/main" val="415178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Текст 7">
            <a:extLst>
              <a:ext uri="{FF2B5EF4-FFF2-40B4-BE49-F238E27FC236}">
                <a16:creationId xmlns:a16="http://schemas.microsoft.com/office/drawing/2014/main" id="{926EBFCA-055A-4AC7-B5B2-661D2650FD7A}"/>
              </a:ext>
            </a:extLst>
          </p:cNvPr>
          <p:cNvSpPr txBox="1">
            <a:spLocks/>
          </p:cNvSpPr>
          <p:nvPr/>
        </p:nvSpPr>
        <p:spPr>
          <a:xfrm>
            <a:off x="634016" y="504854"/>
            <a:ext cx="5565085" cy="496128"/>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68">
              <a:lnSpc>
                <a:spcPct val="80000"/>
              </a:lnSpc>
              <a:spcBef>
                <a:spcPts val="0"/>
              </a:spcBef>
              <a:buSzPct val="100000"/>
              <a:defRPr/>
            </a:pPr>
            <a:r>
              <a:rPr lang="en-US" sz="3600" dirty="0">
                <a:solidFill>
                  <a:schemeClr val="bg2">
                    <a:lumMod val="25000"/>
                  </a:schemeClr>
                </a:solidFill>
                <a:latin typeface="Red Hat Display" panose="02010503040201060303" pitchFamily="2" charset="77"/>
              </a:rPr>
              <a:t>Pricing </a:t>
            </a:r>
            <a:r>
              <a:rPr lang="en-US" sz="3600" b="0" dirty="0">
                <a:solidFill>
                  <a:schemeClr val="bg2">
                    <a:lumMod val="25000"/>
                  </a:schemeClr>
                </a:solidFill>
                <a:latin typeface="Red Hat Display" panose="02010503040201060303" pitchFamily="2" charset="77"/>
              </a:rPr>
              <a:t> Strategy</a:t>
            </a:r>
          </a:p>
        </p:txBody>
      </p:sp>
      <p:sp>
        <p:nvSpPr>
          <p:cNvPr id="9" name="TextBox 8">
            <a:extLst>
              <a:ext uri="{FF2B5EF4-FFF2-40B4-BE49-F238E27FC236}">
                <a16:creationId xmlns:a16="http://schemas.microsoft.com/office/drawing/2014/main" id="{3F8CD4ED-02D5-449F-9350-C9A284BF886E}"/>
              </a:ext>
            </a:extLst>
          </p:cNvPr>
          <p:cNvSpPr txBox="1"/>
          <p:nvPr/>
        </p:nvSpPr>
        <p:spPr>
          <a:xfrm>
            <a:off x="645345" y="1298393"/>
            <a:ext cx="5565085" cy="1727845"/>
          </a:xfrm>
          <a:prstGeom prst="rect">
            <a:avLst/>
          </a:prstGeom>
          <a:noFill/>
        </p:spPr>
        <p:txBody>
          <a:bodyPr wrap="square">
            <a:spAutoFit/>
          </a:bodyPr>
          <a:lstStyle/>
          <a:p>
            <a:pPr defTabSz="514343">
              <a:lnSpc>
                <a:spcPct val="80000"/>
              </a:lnSpc>
              <a:defRPr/>
            </a:pPr>
            <a:r>
              <a:rPr lang="en-US" b="1" dirty="0">
                <a:solidFill>
                  <a:schemeClr val="bg2">
                    <a:lumMod val="25000"/>
                  </a:schemeClr>
                </a:solidFill>
                <a:latin typeface="Red Hat Display" panose="020B0604020202020204" charset="0"/>
              </a:rPr>
              <a:t>Pricing Right</a:t>
            </a:r>
          </a:p>
          <a:p>
            <a:pPr defTabSz="514343">
              <a:defRPr/>
            </a:pPr>
            <a:endParaRPr lang="en-US" sz="788" b="1" dirty="0">
              <a:solidFill>
                <a:srgbClr val="0A3079"/>
              </a:solidFill>
              <a:latin typeface="Red Hat Display" panose="020B0604020202020204" charset="0"/>
            </a:endParaRPr>
          </a:p>
          <a:p>
            <a:pPr defTabSz="514343">
              <a:defRPr/>
            </a:pPr>
            <a:r>
              <a:rPr lang="en-US" sz="1400" dirty="0">
                <a:solidFill>
                  <a:prstClr val="black">
                    <a:lumMod val="75000"/>
                  </a:prstClr>
                </a:solidFill>
                <a:latin typeface="Red Hat Display" panose="02010503040201060303" pitchFamily="2" charset="0"/>
              </a:rPr>
              <a:t>While you and your agent will set your home’s asking price, the buyer will set the sales price. If you price your home too high, you will miss out on potential buyers. Pricing your property at fair market value, from the start, will generate the most activity from real estate agents and home buyers. The price must attract enough attention to result in showings and offers.</a:t>
            </a:r>
          </a:p>
        </p:txBody>
      </p:sp>
      <p:sp>
        <p:nvSpPr>
          <p:cNvPr id="10" name="TextBox 9">
            <a:extLst>
              <a:ext uri="{FF2B5EF4-FFF2-40B4-BE49-F238E27FC236}">
                <a16:creationId xmlns:a16="http://schemas.microsoft.com/office/drawing/2014/main" id="{011707F0-5EAC-4391-B6D0-A48CD2F9FA64}"/>
              </a:ext>
            </a:extLst>
          </p:cNvPr>
          <p:cNvSpPr txBox="1"/>
          <p:nvPr/>
        </p:nvSpPr>
        <p:spPr>
          <a:xfrm>
            <a:off x="590843" y="3393672"/>
            <a:ext cx="4293341" cy="322396"/>
          </a:xfrm>
          <a:prstGeom prst="rect">
            <a:avLst/>
          </a:prstGeom>
          <a:noFill/>
        </p:spPr>
        <p:txBody>
          <a:bodyPr wrap="square">
            <a:spAutoFit/>
          </a:bodyPr>
          <a:lstStyle/>
          <a:p>
            <a:pPr defTabSz="514343">
              <a:lnSpc>
                <a:spcPct val="80000"/>
              </a:lnSpc>
              <a:defRPr/>
            </a:pPr>
            <a:r>
              <a:rPr lang="en-US" b="1" dirty="0">
                <a:solidFill>
                  <a:schemeClr val="bg2">
                    <a:lumMod val="25000"/>
                  </a:schemeClr>
                </a:solidFill>
                <a:latin typeface="Red Hat Display" panose="020B0604020202020204" charset="0"/>
              </a:rPr>
              <a:t>Asking Price:</a:t>
            </a:r>
            <a:endParaRPr lang="en-US" dirty="0">
              <a:solidFill>
                <a:schemeClr val="bg2">
                  <a:lumMod val="25000"/>
                </a:schemeClr>
              </a:solidFill>
              <a:latin typeface="Red Hat Display" panose="02010503040201060303" pitchFamily="2" charset="0"/>
            </a:endParaRPr>
          </a:p>
        </p:txBody>
      </p:sp>
      <p:sp>
        <p:nvSpPr>
          <p:cNvPr id="11" name="TextBox 10">
            <a:extLst>
              <a:ext uri="{FF2B5EF4-FFF2-40B4-BE49-F238E27FC236}">
                <a16:creationId xmlns:a16="http://schemas.microsoft.com/office/drawing/2014/main" id="{ECD3F206-9213-4BD1-AE39-0A0427217D98}"/>
              </a:ext>
            </a:extLst>
          </p:cNvPr>
          <p:cNvSpPr txBox="1"/>
          <p:nvPr/>
        </p:nvSpPr>
        <p:spPr>
          <a:xfrm>
            <a:off x="3788891" y="3397209"/>
            <a:ext cx="4293341" cy="322396"/>
          </a:xfrm>
          <a:prstGeom prst="rect">
            <a:avLst/>
          </a:prstGeom>
          <a:noFill/>
        </p:spPr>
        <p:txBody>
          <a:bodyPr wrap="square">
            <a:spAutoFit/>
          </a:bodyPr>
          <a:lstStyle/>
          <a:p>
            <a:pPr defTabSz="514343">
              <a:lnSpc>
                <a:spcPct val="80000"/>
              </a:lnSpc>
              <a:defRPr/>
            </a:pPr>
            <a:r>
              <a:rPr lang="en-US" b="1" dirty="0">
                <a:solidFill>
                  <a:schemeClr val="bg2">
                    <a:lumMod val="25000"/>
                  </a:schemeClr>
                </a:solidFill>
                <a:latin typeface="Red Hat Display" panose="020B0604020202020204" charset="0"/>
              </a:rPr>
              <a:t>Property Appeals to:</a:t>
            </a:r>
            <a:endParaRPr lang="en-US" dirty="0">
              <a:solidFill>
                <a:schemeClr val="bg2">
                  <a:lumMod val="25000"/>
                </a:schemeClr>
              </a:solidFill>
              <a:latin typeface="Red Hat Display" panose="02010503040201060303" pitchFamily="2" charset="0"/>
            </a:endParaRPr>
          </a:p>
        </p:txBody>
      </p:sp>
      <p:sp>
        <p:nvSpPr>
          <p:cNvPr id="13" name="TextBox 12">
            <a:extLst>
              <a:ext uri="{FF2B5EF4-FFF2-40B4-BE49-F238E27FC236}">
                <a16:creationId xmlns:a16="http://schemas.microsoft.com/office/drawing/2014/main" id="{CD7FF892-DB6F-4F2C-891A-1C2504A131C4}"/>
              </a:ext>
            </a:extLst>
          </p:cNvPr>
          <p:cNvSpPr txBox="1"/>
          <p:nvPr/>
        </p:nvSpPr>
        <p:spPr>
          <a:xfrm>
            <a:off x="614084" y="3879645"/>
            <a:ext cx="2985884" cy="307777"/>
          </a:xfrm>
          <a:prstGeom prst="rect">
            <a:avLst/>
          </a:prstGeom>
          <a:noFill/>
        </p:spPr>
        <p:txBody>
          <a:bodyPr wrap="square">
            <a:spAutoFit/>
          </a:bodyPr>
          <a:lstStyle/>
          <a:p>
            <a:pPr defTabSz="514343">
              <a:defRPr/>
            </a:pPr>
            <a:r>
              <a:rPr lang="en-US" sz="1400" b="1" dirty="0">
                <a:solidFill>
                  <a:schemeClr val="bg2">
                    <a:lumMod val="25000"/>
                  </a:schemeClr>
                </a:solidFill>
                <a:latin typeface="Red Hat Display" panose="02010503040201060303" pitchFamily="2" charset="0"/>
              </a:rPr>
              <a:t>15% </a:t>
            </a:r>
            <a:r>
              <a:rPr lang="en-US" sz="1400" dirty="0">
                <a:solidFill>
                  <a:schemeClr val="bg2">
                    <a:lumMod val="25000"/>
                  </a:schemeClr>
                </a:solidFill>
                <a:latin typeface="Red Hat Display" panose="02010503040201060303" pitchFamily="2" charset="0"/>
              </a:rPr>
              <a:t>Over Market Value</a:t>
            </a:r>
          </a:p>
        </p:txBody>
      </p:sp>
      <p:sp>
        <p:nvSpPr>
          <p:cNvPr id="18" name="TextBox 17">
            <a:extLst>
              <a:ext uri="{FF2B5EF4-FFF2-40B4-BE49-F238E27FC236}">
                <a16:creationId xmlns:a16="http://schemas.microsoft.com/office/drawing/2014/main" id="{8473D078-8666-464F-888B-AECAB50CDC08}"/>
              </a:ext>
            </a:extLst>
          </p:cNvPr>
          <p:cNvSpPr txBox="1"/>
          <p:nvPr/>
        </p:nvSpPr>
        <p:spPr>
          <a:xfrm>
            <a:off x="3899430" y="3866012"/>
            <a:ext cx="3236346" cy="307777"/>
          </a:xfrm>
          <a:prstGeom prst="rect">
            <a:avLst/>
          </a:prstGeom>
          <a:noFill/>
        </p:spPr>
        <p:txBody>
          <a:bodyPr wrap="square">
            <a:spAutoFit/>
          </a:bodyPr>
          <a:lstStyle/>
          <a:p>
            <a:pPr defTabSz="514343">
              <a:defRPr/>
            </a:pPr>
            <a:r>
              <a:rPr lang="en-US" sz="1400" b="1" dirty="0">
                <a:solidFill>
                  <a:schemeClr val="bg2">
                    <a:lumMod val="25000"/>
                  </a:schemeClr>
                </a:solidFill>
                <a:latin typeface="Red Hat Display" panose="02010503040201060303" pitchFamily="2" charset="0"/>
              </a:rPr>
              <a:t>20% </a:t>
            </a:r>
            <a:r>
              <a:rPr lang="en-US" sz="1400" dirty="0">
                <a:solidFill>
                  <a:schemeClr val="bg2">
                    <a:lumMod val="25000"/>
                  </a:schemeClr>
                </a:solidFill>
                <a:latin typeface="Red Hat Display" panose="02010503040201060303" pitchFamily="2" charset="0"/>
              </a:rPr>
              <a:t>of Buyers</a:t>
            </a:r>
          </a:p>
        </p:txBody>
      </p:sp>
      <p:grpSp>
        <p:nvGrpSpPr>
          <p:cNvPr id="69" name="Group 68">
            <a:extLst>
              <a:ext uri="{FF2B5EF4-FFF2-40B4-BE49-F238E27FC236}">
                <a16:creationId xmlns:a16="http://schemas.microsoft.com/office/drawing/2014/main" id="{E475EAF8-A59A-4D08-99AB-B1D62E3751A5}"/>
              </a:ext>
            </a:extLst>
          </p:cNvPr>
          <p:cNvGrpSpPr/>
          <p:nvPr/>
        </p:nvGrpSpPr>
        <p:grpSpPr>
          <a:xfrm>
            <a:off x="3899430" y="4291257"/>
            <a:ext cx="582981" cy="337315"/>
            <a:chOff x="8499179" y="2320571"/>
            <a:chExt cx="727599" cy="420991"/>
          </a:xfrm>
          <a:solidFill>
            <a:srgbClr val="D8DFE5"/>
          </a:solidFill>
        </p:grpSpPr>
        <p:pic>
          <p:nvPicPr>
            <p:cNvPr id="23" name="Graphic 22">
              <a:extLst>
                <a:ext uri="{FF2B5EF4-FFF2-40B4-BE49-F238E27FC236}">
                  <a16:creationId xmlns:a16="http://schemas.microsoft.com/office/drawing/2014/main" id="{131CB47C-31FD-4C62-ACF1-F78B624524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99179" y="2320571"/>
              <a:ext cx="322186" cy="420991"/>
            </a:xfrm>
            <a:prstGeom prst="rect">
              <a:avLst/>
            </a:prstGeom>
          </p:spPr>
        </p:pic>
        <p:pic>
          <p:nvPicPr>
            <p:cNvPr id="29" name="Graphic 28">
              <a:extLst>
                <a:ext uri="{FF2B5EF4-FFF2-40B4-BE49-F238E27FC236}">
                  <a16:creationId xmlns:a16="http://schemas.microsoft.com/office/drawing/2014/main" id="{E706F1F3-A08E-4ECE-9972-BBCF351D33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592" y="2320571"/>
              <a:ext cx="322186" cy="420991"/>
            </a:xfrm>
            <a:prstGeom prst="rect">
              <a:avLst/>
            </a:prstGeom>
          </p:spPr>
        </p:pic>
      </p:grpSp>
      <p:grpSp>
        <p:nvGrpSpPr>
          <p:cNvPr id="70" name="Group 69">
            <a:extLst>
              <a:ext uri="{FF2B5EF4-FFF2-40B4-BE49-F238E27FC236}">
                <a16:creationId xmlns:a16="http://schemas.microsoft.com/office/drawing/2014/main" id="{B00ED264-0C63-4163-8632-9BA4BA7D2EED}"/>
              </a:ext>
            </a:extLst>
          </p:cNvPr>
          <p:cNvGrpSpPr/>
          <p:nvPr/>
        </p:nvGrpSpPr>
        <p:grpSpPr>
          <a:xfrm>
            <a:off x="690658" y="4318811"/>
            <a:ext cx="1588242" cy="343752"/>
            <a:chOff x="3147886" y="2343559"/>
            <a:chExt cx="1732686" cy="375015"/>
          </a:xfrm>
          <a:solidFill>
            <a:srgbClr val="D8DFE5"/>
          </a:solidFill>
        </p:grpSpPr>
        <p:pic>
          <p:nvPicPr>
            <p:cNvPr id="32" name="Graphic 31">
              <a:extLst>
                <a:ext uri="{FF2B5EF4-FFF2-40B4-BE49-F238E27FC236}">
                  <a16:creationId xmlns:a16="http://schemas.microsoft.com/office/drawing/2014/main" id="{8D229DB7-03CD-41E8-BB15-71FB6CF05F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47886" y="2343559"/>
              <a:ext cx="375015" cy="375015"/>
            </a:xfrm>
            <a:prstGeom prst="rect">
              <a:avLst/>
            </a:prstGeom>
          </p:spPr>
        </p:pic>
        <p:pic>
          <p:nvPicPr>
            <p:cNvPr id="33" name="Graphic 32">
              <a:extLst>
                <a:ext uri="{FF2B5EF4-FFF2-40B4-BE49-F238E27FC236}">
                  <a16:creationId xmlns:a16="http://schemas.microsoft.com/office/drawing/2014/main" id="{49FD4B55-F09D-45FC-9015-9E194B2B70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13886" y="2343559"/>
              <a:ext cx="375015" cy="375015"/>
            </a:xfrm>
            <a:prstGeom prst="rect">
              <a:avLst/>
            </a:prstGeom>
          </p:spPr>
        </p:pic>
        <p:pic>
          <p:nvPicPr>
            <p:cNvPr id="34" name="Graphic 33">
              <a:extLst>
                <a:ext uri="{FF2B5EF4-FFF2-40B4-BE49-F238E27FC236}">
                  <a16:creationId xmlns:a16="http://schemas.microsoft.com/office/drawing/2014/main" id="{D779D45A-FB4E-4C05-9C7C-3393EDE611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66941" y="2343559"/>
              <a:ext cx="375015" cy="375015"/>
            </a:xfrm>
            <a:prstGeom prst="rect">
              <a:avLst/>
            </a:prstGeom>
          </p:spPr>
        </p:pic>
        <p:pic>
          <p:nvPicPr>
            <p:cNvPr id="48" name="Graphic 47">
              <a:extLst>
                <a:ext uri="{FF2B5EF4-FFF2-40B4-BE49-F238E27FC236}">
                  <a16:creationId xmlns:a16="http://schemas.microsoft.com/office/drawing/2014/main" id="{3D9D5283-F587-4EF1-9A83-F3C59ECC22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05557" y="2343559"/>
              <a:ext cx="375015" cy="375015"/>
            </a:xfrm>
            <a:prstGeom prst="rect">
              <a:avLst/>
            </a:prstGeom>
          </p:spPr>
        </p:pic>
      </p:grpSp>
      <p:sp>
        <p:nvSpPr>
          <p:cNvPr id="15" name="TextBox 14">
            <a:extLst>
              <a:ext uri="{FF2B5EF4-FFF2-40B4-BE49-F238E27FC236}">
                <a16:creationId xmlns:a16="http://schemas.microsoft.com/office/drawing/2014/main" id="{FEF24224-6D0C-4AE8-88DD-BEB074ED7DBE}"/>
              </a:ext>
            </a:extLst>
          </p:cNvPr>
          <p:cNvSpPr txBox="1"/>
          <p:nvPr/>
        </p:nvSpPr>
        <p:spPr>
          <a:xfrm>
            <a:off x="645345" y="5186604"/>
            <a:ext cx="2985884" cy="307777"/>
          </a:xfrm>
          <a:prstGeom prst="rect">
            <a:avLst/>
          </a:prstGeom>
          <a:noFill/>
        </p:spPr>
        <p:txBody>
          <a:bodyPr wrap="square">
            <a:spAutoFit/>
          </a:bodyPr>
          <a:lstStyle/>
          <a:p>
            <a:pPr defTabSz="514343">
              <a:defRPr/>
            </a:pPr>
            <a:r>
              <a:rPr lang="en-US" sz="1400" b="1" dirty="0">
                <a:solidFill>
                  <a:schemeClr val="bg2">
                    <a:lumMod val="25000"/>
                  </a:schemeClr>
                </a:solidFill>
                <a:latin typeface="Red Hat Display" panose="02010503040201060303" pitchFamily="2" charset="0"/>
              </a:rPr>
              <a:t>10% </a:t>
            </a:r>
            <a:r>
              <a:rPr lang="en-US" sz="1400" dirty="0">
                <a:solidFill>
                  <a:schemeClr val="bg2">
                    <a:lumMod val="25000"/>
                  </a:schemeClr>
                </a:solidFill>
                <a:latin typeface="Red Hat Display" panose="02010503040201060303" pitchFamily="2" charset="0"/>
              </a:rPr>
              <a:t>Over Market Value</a:t>
            </a:r>
          </a:p>
        </p:txBody>
      </p:sp>
      <p:sp>
        <p:nvSpPr>
          <p:cNvPr id="19" name="TextBox 18">
            <a:extLst>
              <a:ext uri="{FF2B5EF4-FFF2-40B4-BE49-F238E27FC236}">
                <a16:creationId xmlns:a16="http://schemas.microsoft.com/office/drawing/2014/main" id="{34FAB931-367E-4617-AC1B-9F5DBBA57DD6}"/>
              </a:ext>
            </a:extLst>
          </p:cNvPr>
          <p:cNvSpPr txBox="1"/>
          <p:nvPr/>
        </p:nvSpPr>
        <p:spPr>
          <a:xfrm>
            <a:off x="3899430" y="5162985"/>
            <a:ext cx="3236346" cy="307777"/>
          </a:xfrm>
          <a:prstGeom prst="rect">
            <a:avLst/>
          </a:prstGeom>
          <a:noFill/>
        </p:spPr>
        <p:txBody>
          <a:bodyPr wrap="square">
            <a:spAutoFit/>
          </a:bodyPr>
          <a:lstStyle/>
          <a:p>
            <a:pPr defTabSz="514343">
              <a:defRPr/>
            </a:pPr>
            <a:r>
              <a:rPr lang="en-US" sz="1400" b="1" dirty="0">
                <a:solidFill>
                  <a:schemeClr val="bg2">
                    <a:lumMod val="25000"/>
                  </a:schemeClr>
                </a:solidFill>
                <a:latin typeface="Red Hat Display" panose="02010503040201060303" pitchFamily="2" charset="0"/>
              </a:rPr>
              <a:t>30% </a:t>
            </a:r>
            <a:r>
              <a:rPr lang="en-US" sz="1400" dirty="0">
                <a:solidFill>
                  <a:schemeClr val="bg2">
                    <a:lumMod val="25000"/>
                  </a:schemeClr>
                </a:solidFill>
                <a:latin typeface="Red Hat Display" panose="02010503040201060303" pitchFamily="2" charset="0"/>
              </a:rPr>
              <a:t>of Buyers</a:t>
            </a:r>
          </a:p>
        </p:txBody>
      </p:sp>
      <p:grpSp>
        <p:nvGrpSpPr>
          <p:cNvPr id="68" name="Group 67">
            <a:extLst>
              <a:ext uri="{FF2B5EF4-FFF2-40B4-BE49-F238E27FC236}">
                <a16:creationId xmlns:a16="http://schemas.microsoft.com/office/drawing/2014/main" id="{B04D71A2-08BF-40C4-A3B7-9B025A1B01F6}"/>
              </a:ext>
            </a:extLst>
          </p:cNvPr>
          <p:cNvGrpSpPr/>
          <p:nvPr/>
        </p:nvGrpSpPr>
        <p:grpSpPr>
          <a:xfrm>
            <a:off x="3980514" y="5513214"/>
            <a:ext cx="891968" cy="337314"/>
            <a:chOff x="8499179" y="3175073"/>
            <a:chExt cx="1113236" cy="420991"/>
          </a:xfrm>
          <a:solidFill>
            <a:srgbClr val="C5C2D1"/>
          </a:solidFill>
        </p:grpSpPr>
        <p:pic>
          <p:nvPicPr>
            <p:cNvPr id="35" name="Graphic 34">
              <a:extLst>
                <a:ext uri="{FF2B5EF4-FFF2-40B4-BE49-F238E27FC236}">
                  <a16:creationId xmlns:a16="http://schemas.microsoft.com/office/drawing/2014/main" id="{69BC6C98-4733-4CCE-9FFC-0205631F5F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99179" y="3175073"/>
              <a:ext cx="322186" cy="420991"/>
            </a:xfrm>
            <a:prstGeom prst="rect">
              <a:avLst/>
            </a:prstGeom>
          </p:spPr>
        </p:pic>
        <p:pic>
          <p:nvPicPr>
            <p:cNvPr id="36" name="Graphic 35">
              <a:extLst>
                <a:ext uri="{FF2B5EF4-FFF2-40B4-BE49-F238E27FC236}">
                  <a16:creationId xmlns:a16="http://schemas.microsoft.com/office/drawing/2014/main" id="{0D351217-0084-40BD-824D-01F7DD6F3B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4592" y="3175073"/>
              <a:ext cx="322186" cy="420991"/>
            </a:xfrm>
            <a:prstGeom prst="rect">
              <a:avLst/>
            </a:prstGeom>
          </p:spPr>
        </p:pic>
        <p:pic>
          <p:nvPicPr>
            <p:cNvPr id="40" name="Graphic 39">
              <a:extLst>
                <a:ext uri="{FF2B5EF4-FFF2-40B4-BE49-F238E27FC236}">
                  <a16:creationId xmlns:a16="http://schemas.microsoft.com/office/drawing/2014/main" id="{FC191DAF-D069-47FE-855A-92DF8A3977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90229" y="3175073"/>
              <a:ext cx="322186" cy="420991"/>
            </a:xfrm>
            <a:prstGeom prst="rect">
              <a:avLst/>
            </a:prstGeom>
          </p:spPr>
        </p:pic>
      </p:grpSp>
      <p:grpSp>
        <p:nvGrpSpPr>
          <p:cNvPr id="71" name="Group 70">
            <a:extLst>
              <a:ext uri="{FF2B5EF4-FFF2-40B4-BE49-F238E27FC236}">
                <a16:creationId xmlns:a16="http://schemas.microsoft.com/office/drawing/2014/main" id="{43ED20E6-5F39-4770-AE88-85E17FC655DA}"/>
              </a:ext>
            </a:extLst>
          </p:cNvPr>
          <p:cNvGrpSpPr/>
          <p:nvPr/>
        </p:nvGrpSpPr>
        <p:grpSpPr>
          <a:xfrm>
            <a:off x="689009" y="5546483"/>
            <a:ext cx="1187840" cy="343752"/>
            <a:chOff x="3147887" y="3198061"/>
            <a:chExt cx="1295869" cy="375015"/>
          </a:xfrm>
          <a:solidFill>
            <a:srgbClr val="C5C2D1"/>
          </a:solidFill>
        </p:grpSpPr>
        <p:pic>
          <p:nvPicPr>
            <p:cNvPr id="37" name="Graphic 36">
              <a:extLst>
                <a:ext uri="{FF2B5EF4-FFF2-40B4-BE49-F238E27FC236}">
                  <a16:creationId xmlns:a16="http://schemas.microsoft.com/office/drawing/2014/main" id="{E7B3E57F-0D20-4B90-8E76-6E658456A63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47887" y="3198061"/>
              <a:ext cx="375015" cy="375015"/>
            </a:xfrm>
            <a:prstGeom prst="rect">
              <a:avLst/>
            </a:prstGeom>
          </p:spPr>
        </p:pic>
        <p:pic>
          <p:nvPicPr>
            <p:cNvPr id="38" name="Graphic 37">
              <a:extLst>
                <a:ext uri="{FF2B5EF4-FFF2-40B4-BE49-F238E27FC236}">
                  <a16:creationId xmlns:a16="http://schemas.microsoft.com/office/drawing/2014/main" id="{7FF37A88-AD15-47DD-A391-17F5455E5E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13887" y="3198061"/>
              <a:ext cx="375015" cy="375015"/>
            </a:xfrm>
            <a:prstGeom prst="rect">
              <a:avLst/>
            </a:prstGeom>
          </p:spPr>
        </p:pic>
        <p:pic>
          <p:nvPicPr>
            <p:cNvPr id="49" name="Graphic 48">
              <a:extLst>
                <a:ext uri="{FF2B5EF4-FFF2-40B4-BE49-F238E27FC236}">
                  <a16:creationId xmlns:a16="http://schemas.microsoft.com/office/drawing/2014/main" id="{6BA69B8E-6893-4C58-85BB-F626CF7177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68741" y="3198061"/>
              <a:ext cx="375015" cy="375015"/>
            </a:xfrm>
            <a:prstGeom prst="rect">
              <a:avLst/>
            </a:prstGeom>
          </p:spPr>
        </p:pic>
      </p:grpSp>
      <p:sp>
        <p:nvSpPr>
          <p:cNvPr id="16" name="TextBox 15">
            <a:extLst>
              <a:ext uri="{FF2B5EF4-FFF2-40B4-BE49-F238E27FC236}">
                <a16:creationId xmlns:a16="http://schemas.microsoft.com/office/drawing/2014/main" id="{E589CABA-CE81-4C6E-A855-A200CC36F214}"/>
              </a:ext>
            </a:extLst>
          </p:cNvPr>
          <p:cNvSpPr txBox="1"/>
          <p:nvPr/>
        </p:nvSpPr>
        <p:spPr>
          <a:xfrm>
            <a:off x="614082" y="6240016"/>
            <a:ext cx="2985883" cy="307777"/>
          </a:xfrm>
          <a:prstGeom prst="rect">
            <a:avLst/>
          </a:prstGeom>
          <a:noFill/>
        </p:spPr>
        <p:txBody>
          <a:bodyPr wrap="square">
            <a:spAutoFit/>
          </a:bodyPr>
          <a:lstStyle/>
          <a:p>
            <a:pPr defTabSz="514343">
              <a:defRPr/>
            </a:pPr>
            <a:r>
              <a:rPr lang="en-US" sz="1400" b="1" dirty="0">
                <a:solidFill>
                  <a:schemeClr val="bg2">
                    <a:lumMod val="25000"/>
                  </a:schemeClr>
                </a:solidFill>
                <a:latin typeface="Red Hat Display" panose="02010503040201060303" pitchFamily="2" charset="0"/>
              </a:rPr>
              <a:t>5% </a:t>
            </a:r>
            <a:r>
              <a:rPr lang="en-US" sz="1400" dirty="0">
                <a:solidFill>
                  <a:schemeClr val="bg2">
                    <a:lumMod val="25000"/>
                  </a:schemeClr>
                </a:solidFill>
                <a:latin typeface="Red Hat Display" panose="02010503040201060303" pitchFamily="2" charset="0"/>
              </a:rPr>
              <a:t>Over Market Value</a:t>
            </a:r>
          </a:p>
        </p:txBody>
      </p:sp>
      <p:sp>
        <p:nvSpPr>
          <p:cNvPr id="20" name="TextBox 19">
            <a:extLst>
              <a:ext uri="{FF2B5EF4-FFF2-40B4-BE49-F238E27FC236}">
                <a16:creationId xmlns:a16="http://schemas.microsoft.com/office/drawing/2014/main" id="{52C935EF-0D01-4BD5-A00E-9576214236AF}"/>
              </a:ext>
            </a:extLst>
          </p:cNvPr>
          <p:cNvSpPr txBox="1"/>
          <p:nvPr/>
        </p:nvSpPr>
        <p:spPr>
          <a:xfrm>
            <a:off x="3899430" y="6240016"/>
            <a:ext cx="3236344" cy="307777"/>
          </a:xfrm>
          <a:prstGeom prst="rect">
            <a:avLst/>
          </a:prstGeom>
          <a:noFill/>
        </p:spPr>
        <p:txBody>
          <a:bodyPr wrap="square">
            <a:spAutoFit/>
          </a:bodyPr>
          <a:lstStyle/>
          <a:p>
            <a:pPr defTabSz="514343">
              <a:defRPr/>
            </a:pPr>
            <a:r>
              <a:rPr lang="en-US" sz="1400" b="1" dirty="0">
                <a:solidFill>
                  <a:schemeClr val="bg2">
                    <a:lumMod val="25000"/>
                  </a:schemeClr>
                </a:solidFill>
                <a:latin typeface="Red Hat Display" panose="02010503040201060303" pitchFamily="2" charset="0"/>
              </a:rPr>
              <a:t>50% </a:t>
            </a:r>
            <a:r>
              <a:rPr lang="en-US" sz="1400" dirty="0">
                <a:solidFill>
                  <a:schemeClr val="bg2">
                    <a:lumMod val="25000"/>
                  </a:schemeClr>
                </a:solidFill>
                <a:latin typeface="Red Hat Display" panose="02010503040201060303" pitchFamily="2" charset="0"/>
              </a:rPr>
              <a:t>of Buyers</a:t>
            </a:r>
          </a:p>
        </p:txBody>
      </p:sp>
      <p:grpSp>
        <p:nvGrpSpPr>
          <p:cNvPr id="67" name="Group 66">
            <a:extLst>
              <a:ext uri="{FF2B5EF4-FFF2-40B4-BE49-F238E27FC236}">
                <a16:creationId xmlns:a16="http://schemas.microsoft.com/office/drawing/2014/main" id="{16978654-0EE6-4349-88BD-73B3BAD02983}"/>
              </a:ext>
            </a:extLst>
          </p:cNvPr>
          <p:cNvGrpSpPr/>
          <p:nvPr/>
        </p:nvGrpSpPr>
        <p:grpSpPr>
          <a:xfrm>
            <a:off x="3969742" y="6678502"/>
            <a:ext cx="1533712" cy="337314"/>
            <a:chOff x="8499179" y="4040429"/>
            <a:chExt cx="1914175" cy="420991"/>
          </a:xfrm>
          <a:solidFill>
            <a:srgbClr val="C0B3B6"/>
          </a:solidFill>
        </p:grpSpPr>
        <p:pic>
          <p:nvPicPr>
            <p:cNvPr id="41" name="Graphic 40">
              <a:extLst>
                <a:ext uri="{FF2B5EF4-FFF2-40B4-BE49-F238E27FC236}">
                  <a16:creationId xmlns:a16="http://schemas.microsoft.com/office/drawing/2014/main" id="{B7160BC7-AC44-4C00-8C57-AF465C2BA02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99179" y="4040429"/>
              <a:ext cx="322186" cy="420991"/>
            </a:xfrm>
            <a:prstGeom prst="rect">
              <a:avLst/>
            </a:prstGeom>
          </p:spPr>
        </p:pic>
        <p:pic>
          <p:nvPicPr>
            <p:cNvPr id="42" name="Graphic 41">
              <a:extLst>
                <a:ext uri="{FF2B5EF4-FFF2-40B4-BE49-F238E27FC236}">
                  <a16:creationId xmlns:a16="http://schemas.microsoft.com/office/drawing/2014/main" id="{1DFAC4EE-F7A0-4A59-A1CB-B94F774434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04592" y="4040429"/>
              <a:ext cx="322186" cy="420991"/>
            </a:xfrm>
            <a:prstGeom prst="rect">
              <a:avLst/>
            </a:prstGeom>
          </p:spPr>
        </p:pic>
        <p:pic>
          <p:nvPicPr>
            <p:cNvPr id="45" name="Graphic 44">
              <a:extLst>
                <a:ext uri="{FF2B5EF4-FFF2-40B4-BE49-F238E27FC236}">
                  <a16:creationId xmlns:a16="http://schemas.microsoft.com/office/drawing/2014/main" id="{3B79133A-E685-42CF-8F2A-47238BAAED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00117" y="4040429"/>
              <a:ext cx="322186" cy="420991"/>
            </a:xfrm>
            <a:prstGeom prst="rect">
              <a:avLst/>
            </a:prstGeom>
          </p:spPr>
        </p:pic>
        <p:pic>
          <p:nvPicPr>
            <p:cNvPr id="46" name="Graphic 45">
              <a:extLst>
                <a:ext uri="{FF2B5EF4-FFF2-40B4-BE49-F238E27FC236}">
                  <a16:creationId xmlns:a16="http://schemas.microsoft.com/office/drawing/2014/main" id="{FCD05A6A-4D86-44CD-9350-788A86C439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95642" y="4040429"/>
              <a:ext cx="322186" cy="420991"/>
            </a:xfrm>
            <a:prstGeom prst="rect">
              <a:avLst/>
            </a:prstGeom>
          </p:spPr>
        </p:pic>
        <p:pic>
          <p:nvPicPr>
            <p:cNvPr id="47" name="Graphic 46">
              <a:extLst>
                <a:ext uri="{FF2B5EF4-FFF2-40B4-BE49-F238E27FC236}">
                  <a16:creationId xmlns:a16="http://schemas.microsoft.com/office/drawing/2014/main" id="{C1F170F2-6671-425E-9D19-2DC876FF5E8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91168" y="4040429"/>
              <a:ext cx="322186" cy="420991"/>
            </a:xfrm>
            <a:prstGeom prst="rect">
              <a:avLst/>
            </a:prstGeom>
          </p:spPr>
        </p:pic>
      </p:grpSp>
      <p:grpSp>
        <p:nvGrpSpPr>
          <p:cNvPr id="72" name="Group 71">
            <a:extLst>
              <a:ext uri="{FF2B5EF4-FFF2-40B4-BE49-F238E27FC236}">
                <a16:creationId xmlns:a16="http://schemas.microsoft.com/office/drawing/2014/main" id="{FEDEFD87-5034-42A7-AAD0-F392C976867A}"/>
              </a:ext>
            </a:extLst>
          </p:cNvPr>
          <p:cNvGrpSpPr/>
          <p:nvPr/>
        </p:nvGrpSpPr>
        <p:grpSpPr>
          <a:xfrm>
            <a:off x="690162" y="6676344"/>
            <a:ext cx="769751" cy="343752"/>
            <a:chOff x="3147887" y="4063417"/>
            <a:chExt cx="839757" cy="375015"/>
          </a:xfrm>
          <a:solidFill>
            <a:srgbClr val="C0B3B6"/>
          </a:solidFill>
        </p:grpSpPr>
        <p:pic>
          <p:nvPicPr>
            <p:cNvPr id="43" name="Graphic 42">
              <a:extLst>
                <a:ext uri="{FF2B5EF4-FFF2-40B4-BE49-F238E27FC236}">
                  <a16:creationId xmlns:a16="http://schemas.microsoft.com/office/drawing/2014/main" id="{7E065D08-1EE3-4B1E-B8B5-275616A8E8F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47887" y="4063417"/>
              <a:ext cx="375015" cy="375015"/>
            </a:xfrm>
            <a:prstGeom prst="rect">
              <a:avLst/>
            </a:prstGeom>
          </p:spPr>
        </p:pic>
        <p:pic>
          <p:nvPicPr>
            <p:cNvPr id="50" name="Graphic 49">
              <a:extLst>
                <a:ext uri="{FF2B5EF4-FFF2-40B4-BE49-F238E27FC236}">
                  <a16:creationId xmlns:a16="http://schemas.microsoft.com/office/drawing/2014/main" id="{6793F6EF-373B-4FC0-B8F9-2B4BDB1D3B8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12629" y="4063417"/>
              <a:ext cx="375015" cy="375015"/>
            </a:xfrm>
            <a:prstGeom prst="rect">
              <a:avLst/>
            </a:prstGeom>
          </p:spPr>
        </p:pic>
      </p:grpSp>
      <p:sp>
        <p:nvSpPr>
          <p:cNvPr id="21" name="TextBox 20">
            <a:extLst>
              <a:ext uri="{FF2B5EF4-FFF2-40B4-BE49-F238E27FC236}">
                <a16:creationId xmlns:a16="http://schemas.microsoft.com/office/drawing/2014/main" id="{873A7C9E-6493-4602-8F5D-9269F6688402}"/>
              </a:ext>
            </a:extLst>
          </p:cNvPr>
          <p:cNvSpPr txBox="1"/>
          <p:nvPr/>
        </p:nvSpPr>
        <p:spPr>
          <a:xfrm>
            <a:off x="3911935" y="7503716"/>
            <a:ext cx="3236346" cy="307777"/>
          </a:xfrm>
          <a:prstGeom prst="rect">
            <a:avLst/>
          </a:prstGeom>
          <a:noFill/>
        </p:spPr>
        <p:txBody>
          <a:bodyPr wrap="square">
            <a:spAutoFit/>
          </a:bodyPr>
          <a:lstStyle/>
          <a:p>
            <a:pPr defTabSz="514343">
              <a:defRPr/>
            </a:pPr>
            <a:r>
              <a:rPr lang="en-US" sz="1400" b="1" dirty="0">
                <a:solidFill>
                  <a:schemeClr val="bg2">
                    <a:lumMod val="25000"/>
                  </a:schemeClr>
                </a:solidFill>
                <a:latin typeface="Red Hat Display" panose="02010503040201060303" pitchFamily="2" charset="0"/>
              </a:rPr>
              <a:t>95% </a:t>
            </a:r>
            <a:r>
              <a:rPr lang="en-US" sz="1400" dirty="0">
                <a:solidFill>
                  <a:schemeClr val="bg2">
                    <a:lumMod val="25000"/>
                  </a:schemeClr>
                </a:solidFill>
                <a:latin typeface="Red Hat Display" panose="02010503040201060303" pitchFamily="2" charset="0"/>
              </a:rPr>
              <a:t>of Buyers</a:t>
            </a:r>
          </a:p>
        </p:txBody>
      </p:sp>
      <p:sp>
        <p:nvSpPr>
          <p:cNvPr id="17" name="TextBox 16">
            <a:extLst>
              <a:ext uri="{FF2B5EF4-FFF2-40B4-BE49-F238E27FC236}">
                <a16:creationId xmlns:a16="http://schemas.microsoft.com/office/drawing/2014/main" id="{D9006C08-8E9C-4B0F-A912-A92717F1EC55}"/>
              </a:ext>
            </a:extLst>
          </p:cNvPr>
          <p:cNvSpPr txBox="1"/>
          <p:nvPr/>
        </p:nvSpPr>
        <p:spPr>
          <a:xfrm>
            <a:off x="616323" y="7518601"/>
            <a:ext cx="2749858" cy="307777"/>
          </a:xfrm>
          <a:prstGeom prst="rect">
            <a:avLst/>
          </a:prstGeom>
          <a:noFill/>
        </p:spPr>
        <p:txBody>
          <a:bodyPr wrap="square">
            <a:spAutoFit/>
          </a:bodyPr>
          <a:lstStyle/>
          <a:p>
            <a:pPr defTabSz="514343">
              <a:defRPr/>
            </a:pPr>
            <a:r>
              <a:rPr lang="en-US" sz="1400" b="1" dirty="0">
                <a:solidFill>
                  <a:schemeClr val="bg2">
                    <a:lumMod val="25000"/>
                  </a:schemeClr>
                </a:solidFill>
                <a:latin typeface="Red Hat Display" panose="02010503040201060303" pitchFamily="2" charset="0"/>
              </a:rPr>
              <a:t>Current </a:t>
            </a:r>
            <a:r>
              <a:rPr lang="en-US" sz="1400" dirty="0">
                <a:solidFill>
                  <a:schemeClr val="bg2">
                    <a:lumMod val="25000"/>
                  </a:schemeClr>
                </a:solidFill>
                <a:latin typeface="Red Hat Display" panose="02010503040201060303" pitchFamily="2" charset="0"/>
              </a:rPr>
              <a:t>Market Value</a:t>
            </a:r>
          </a:p>
        </p:txBody>
      </p:sp>
      <p:pic>
        <p:nvPicPr>
          <p:cNvPr id="51" name="Graphic 50">
            <a:extLst>
              <a:ext uri="{FF2B5EF4-FFF2-40B4-BE49-F238E27FC236}">
                <a16:creationId xmlns:a16="http://schemas.microsoft.com/office/drawing/2014/main" id="{FF69C48B-FCE6-4CE9-9868-F35354F977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286" y="7898116"/>
            <a:ext cx="343752" cy="343752"/>
          </a:xfrm>
          <a:prstGeom prst="rect">
            <a:avLst/>
          </a:prstGeom>
        </p:spPr>
      </p:pic>
      <p:grpSp>
        <p:nvGrpSpPr>
          <p:cNvPr id="66" name="Group 65">
            <a:extLst>
              <a:ext uri="{FF2B5EF4-FFF2-40B4-BE49-F238E27FC236}">
                <a16:creationId xmlns:a16="http://schemas.microsoft.com/office/drawing/2014/main" id="{B27234F6-8EF9-4803-8B2B-378626475346}"/>
              </a:ext>
            </a:extLst>
          </p:cNvPr>
          <p:cNvGrpSpPr/>
          <p:nvPr/>
        </p:nvGrpSpPr>
        <p:grpSpPr>
          <a:xfrm>
            <a:off x="3969742" y="7891076"/>
            <a:ext cx="1533712" cy="741861"/>
            <a:chOff x="8499179" y="4706363"/>
            <a:chExt cx="1914175" cy="925891"/>
          </a:xfrm>
          <a:solidFill>
            <a:srgbClr val="D8DFE5"/>
          </a:solidFill>
        </p:grpSpPr>
        <p:pic>
          <p:nvPicPr>
            <p:cNvPr id="52" name="Graphic 51">
              <a:extLst>
                <a:ext uri="{FF2B5EF4-FFF2-40B4-BE49-F238E27FC236}">
                  <a16:creationId xmlns:a16="http://schemas.microsoft.com/office/drawing/2014/main" id="{49D286AA-DB99-4FC8-B227-7C7A0C4786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99179" y="4706363"/>
              <a:ext cx="322186" cy="420991"/>
            </a:xfrm>
            <a:prstGeom prst="rect">
              <a:avLst/>
            </a:prstGeom>
          </p:spPr>
        </p:pic>
        <p:pic>
          <p:nvPicPr>
            <p:cNvPr id="53" name="Graphic 52">
              <a:extLst>
                <a:ext uri="{FF2B5EF4-FFF2-40B4-BE49-F238E27FC236}">
                  <a16:creationId xmlns:a16="http://schemas.microsoft.com/office/drawing/2014/main" id="{3BDB6145-BB73-4BB7-9C64-5C5D6DC18A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592" y="4706363"/>
              <a:ext cx="322186" cy="420991"/>
            </a:xfrm>
            <a:prstGeom prst="rect">
              <a:avLst/>
            </a:prstGeom>
          </p:spPr>
        </p:pic>
        <p:pic>
          <p:nvPicPr>
            <p:cNvPr id="54" name="Graphic 53">
              <a:extLst>
                <a:ext uri="{FF2B5EF4-FFF2-40B4-BE49-F238E27FC236}">
                  <a16:creationId xmlns:a16="http://schemas.microsoft.com/office/drawing/2014/main" id="{B9EEA862-75F8-4BA9-A966-C965A562E1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0117" y="4706363"/>
              <a:ext cx="322186" cy="420991"/>
            </a:xfrm>
            <a:prstGeom prst="rect">
              <a:avLst/>
            </a:prstGeom>
          </p:spPr>
        </p:pic>
        <p:pic>
          <p:nvPicPr>
            <p:cNvPr id="55" name="Graphic 54">
              <a:extLst>
                <a:ext uri="{FF2B5EF4-FFF2-40B4-BE49-F238E27FC236}">
                  <a16:creationId xmlns:a16="http://schemas.microsoft.com/office/drawing/2014/main" id="{C18943A7-D8D3-4258-8713-95909B4D12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5642" y="4706363"/>
              <a:ext cx="322186" cy="420991"/>
            </a:xfrm>
            <a:prstGeom prst="rect">
              <a:avLst/>
            </a:prstGeom>
          </p:spPr>
        </p:pic>
        <p:pic>
          <p:nvPicPr>
            <p:cNvPr id="56" name="Graphic 55">
              <a:extLst>
                <a:ext uri="{FF2B5EF4-FFF2-40B4-BE49-F238E27FC236}">
                  <a16:creationId xmlns:a16="http://schemas.microsoft.com/office/drawing/2014/main" id="{439C5AAA-81E9-446D-ABFB-8053F00CD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91168" y="4706363"/>
              <a:ext cx="322186" cy="420991"/>
            </a:xfrm>
            <a:prstGeom prst="rect">
              <a:avLst/>
            </a:prstGeom>
          </p:spPr>
        </p:pic>
        <p:pic>
          <p:nvPicPr>
            <p:cNvPr id="57" name="Graphic 56">
              <a:extLst>
                <a:ext uri="{FF2B5EF4-FFF2-40B4-BE49-F238E27FC236}">
                  <a16:creationId xmlns:a16="http://schemas.microsoft.com/office/drawing/2014/main" id="{AC313D3E-92C1-438F-AEB6-36E45CB12E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99179" y="5211263"/>
              <a:ext cx="322186" cy="420991"/>
            </a:xfrm>
            <a:prstGeom prst="rect">
              <a:avLst/>
            </a:prstGeom>
          </p:spPr>
        </p:pic>
        <p:pic>
          <p:nvPicPr>
            <p:cNvPr id="58" name="Graphic 57">
              <a:extLst>
                <a:ext uri="{FF2B5EF4-FFF2-40B4-BE49-F238E27FC236}">
                  <a16:creationId xmlns:a16="http://schemas.microsoft.com/office/drawing/2014/main" id="{E36CF7FB-8240-4BE4-940C-7EC179A119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4592" y="5211263"/>
              <a:ext cx="322186" cy="420991"/>
            </a:xfrm>
            <a:prstGeom prst="rect">
              <a:avLst/>
            </a:prstGeom>
          </p:spPr>
        </p:pic>
        <p:pic>
          <p:nvPicPr>
            <p:cNvPr id="59" name="Graphic 58">
              <a:extLst>
                <a:ext uri="{FF2B5EF4-FFF2-40B4-BE49-F238E27FC236}">
                  <a16:creationId xmlns:a16="http://schemas.microsoft.com/office/drawing/2014/main" id="{9A8BCB08-C99E-43B7-848C-EE716B18A8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0117" y="5211263"/>
              <a:ext cx="322186" cy="420991"/>
            </a:xfrm>
            <a:prstGeom prst="rect">
              <a:avLst/>
            </a:prstGeom>
          </p:spPr>
        </p:pic>
        <p:pic>
          <p:nvPicPr>
            <p:cNvPr id="60" name="Graphic 59">
              <a:extLst>
                <a:ext uri="{FF2B5EF4-FFF2-40B4-BE49-F238E27FC236}">
                  <a16:creationId xmlns:a16="http://schemas.microsoft.com/office/drawing/2014/main" id="{CF28B041-50CA-42FF-A2C6-92DE6ECDEF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5642" y="5211263"/>
              <a:ext cx="322186" cy="420991"/>
            </a:xfrm>
            <a:prstGeom prst="rect">
              <a:avLst/>
            </a:prstGeom>
          </p:spPr>
        </p:pic>
      </p:grpSp>
      <p:grpSp>
        <p:nvGrpSpPr>
          <p:cNvPr id="25" name="Group 24">
            <a:extLst>
              <a:ext uri="{FF2B5EF4-FFF2-40B4-BE49-F238E27FC236}">
                <a16:creationId xmlns:a16="http://schemas.microsoft.com/office/drawing/2014/main" id="{07185741-22C0-4174-A82D-FFB4B82960B8}"/>
              </a:ext>
            </a:extLst>
          </p:cNvPr>
          <p:cNvGrpSpPr/>
          <p:nvPr/>
        </p:nvGrpSpPr>
        <p:grpSpPr>
          <a:xfrm>
            <a:off x="393201" y="4912960"/>
            <a:ext cx="6019767" cy="2430510"/>
            <a:chOff x="561522" y="4999904"/>
            <a:chExt cx="4183314" cy="2087751"/>
          </a:xfrm>
        </p:grpSpPr>
        <p:cxnSp>
          <p:nvCxnSpPr>
            <p:cNvPr id="61" name="Straight Connector 60">
              <a:extLst>
                <a:ext uri="{FF2B5EF4-FFF2-40B4-BE49-F238E27FC236}">
                  <a16:creationId xmlns:a16="http://schemas.microsoft.com/office/drawing/2014/main" id="{F8BAF0D1-20CC-4EBC-AA25-4F75E8745919}"/>
                </a:ext>
              </a:extLst>
            </p:cNvPr>
            <p:cNvCxnSpPr>
              <a:cxnSpLocks/>
            </p:cNvCxnSpPr>
            <p:nvPr/>
          </p:nvCxnSpPr>
          <p:spPr>
            <a:xfrm flipH="1">
              <a:off x="588632" y="4999904"/>
              <a:ext cx="4147822"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4030E98-6EB2-4326-BBD1-B050DB8B7B57}"/>
                </a:ext>
              </a:extLst>
            </p:cNvPr>
            <p:cNvCxnSpPr>
              <a:cxnSpLocks/>
            </p:cNvCxnSpPr>
            <p:nvPr/>
          </p:nvCxnSpPr>
          <p:spPr>
            <a:xfrm flipH="1">
              <a:off x="565692" y="6038181"/>
              <a:ext cx="417076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EDCFC86-0D15-4A4A-9A3F-EF5305C3047F}"/>
                </a:ext>
              </a:extLst>
            </p:cNvPr>
            <p:cNvCxnSpPr>
              <a:cxnSpLocks/>
            </p:cNvCxnSpPr>
            <p:nvPr/>
          </p:nvCxnSpPr>
          <p:spPr>
            <a:xfrm flipH="1">
              <a:off x="561522" y="7087655"/>
              <a:ext cx="418331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65" name="Picture 64">
            <a:extLst>
              <a:ext uri="{FF2B5EF4-FFF2-40B4-BE49-F238E27FC236}">
                <a16:creationId xmlns:a16="http://schemas.microsoft.com/office/drawing/2014/main" id="{76EE1845-E9E5-4C01-BF27-15C1AAE42CFA}"/>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rot="16200000">
            <a:off x="4590535" y="-1"/>
            <a:ext cx="2267465" cy="2267465"/>
          </a:xfrm>
          <a:prstGeom prst="rect">
            <a:avLst/>
          </a:prstGeom>
        </p:spPr>
      </p:pic>
      <p:cxnSp>
        <p:nvCxnSpPr>
          <p:cNvPr id="77" name="Straight Connector 76">
            <a:extLst>
              <a:ext uri="{FF2B5EF4-FFF2-40B4-BE49-F238E27FC236}">
                <a16:creationId xmlns:a16="http://schemas.microsoft.com/office/drawing/2014/main" id="{0DB38C25-FB6D-41FF-BF8E-DE765F8B47BF}"/>
              </a:ext>
            </a:extLst>
          </p:cNvPr>
          <p:cNvCxnSpPr>
            <a:cxnSpLocks/>
          </p:cNvCxnSpPr>
          <p:nvPr/>
        </p:nvCxnSpPr>
        <p:spPr>
          <a:xfrm flipH="1">
            <a:off x="434756" y="3214502"/>
            <a:ext cx="596869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2" name="Graphic 81">
            <a:extLst>
              <a:ext uri="{FF2B5EF4-FFF2-40B4-BE49-F238E27FC236}">
                <a16:creationId xmlns:a16="http://schemas.microsoft.com/office/drawing/2014/main" id="{D2FBB283-5D08-4892-889D-EDAC66770E2E}"/>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rot="10800000" flipH="1">
            <a:off x="-11886" y="8486770"/>
            <a:ext cx="657230" cy="657230"/>
          </a:xfrm>
          <a:prstGeom prst="rect">
            <a:avLst/>
          </a:prstGeom>
        </p:spPr>
      </p:pic>
    </p:spTree>
    <p:extLst>
      <p:ext uri="{BB962C8B-B14F-4D97-AF65-F5344CB8AC3E}">
        <p14:creationId xmlns:p14="http://schemas.microsoft.com/office/powerpoint/2010/main" val="3347158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6C6D2">
            <a:alpha val="10000"/>
          </a:srgbClr>
        </a:solidFill>
        <a:effectLst/>
      </p:bgPr>
    </p:bg>
    <p:spTree>
      <p:nvGrpSpPr>
        <p:cNvPr id="1" name=""/>
        <p:cNvGrpSpPr/>
        <p:nvPr/>
      </p:nvGrpSpPr>
      <p:grpSpPr>
        <a:xfrm>
          <a:off x="0" y="0"/>
          <a:ext cx="0" cy="0"/>
          <a:chOff x="0" y="0"/>
          <a:chExt cx="0" cy="0"/>
        </a:xfrm>
      </p:grpSpPr>
      <p:sp>
        <p:nvSpPr>
          <p:cNvPr id="20" name="Текст 7">
            <a:extLst>
              <a:ext uri="{FF2B5EF4-FFF2-40B4-BE49-F238E27FC236}">
                <a16:creationId xmlns:a16="http://schemas.microsoft.com/office/drawing/2014/main" id="{23A0A6EA-F005-4A38-8552-162B9D5E72FD}"/>
              </a:ext>
            </a:extLst>
          </p:cNvPr>
          <p:cNvSpPr txBox="1">
            <a:spLocks/>
          </p:cNvSpPr>
          <p:nvPr/>
        </p:nvSpPr>
        <p:spPr>
          <a:xfrm>
            <a:off x="551658" y="515740"/>
            <a:ext cx="5907422" cy="496128"/>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68">
              <a:lnSpc>
                <a:spcPct val="80000"/>
              </a:lnSpc>
              <a:spcBef>
                <a:spcPts val="0"/>
              </a:spcBef>
              <a:buSzPct val="100000"/>
              <a:defRPr/>
            </a:pPr>
            <a:r>
              <a:rPr lang="en-US" sz="3600" dirty="0">
                <a:solidFill>
                  <a:srgbClr val="0A3079"/>
                </a:solidFill>
                <a:latin typeface="Red Hat Display" panose="02010503040201060303" pitchFamily="2" charset="77"/>
              </a:rPr>
              <a:t>I’m in your corner</a:t>
            </a:r>
          </a:p>
        </p:txBody>
      </p:sp>
      <p:pic>
        <p:nvPicPr>
          <p:cNvPr id="19" name="Picture 18">
            <a:extLst>
              <a:ext uri="{FF2B5EF4-FFF2-40B4-BE49-F238E27FC236}">
                <a16:creationId xmlns:a16="http://schemas.microsoft.com/office/drawing/2014/main" id="{8059C784-1606-4A55-A517-B847DEEB46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2" y="6866328"/>
            <a:ext cx="2266952" cy="2266952"/>
          </a:xfrm>
          <a:prstGeom prst="rect">
            <a:avLst/>
          </a:prstGeom>
        </p:spPr>
      </p:pic>
      <p:pic>
        <p:nvPicPr>
          <p:cNvPr id="23" name="Graphic 22">
            <a:extLst>
              <a:ext uri="{FF2B5EF4-FFF2-40B4-BE49-F238E27FC236}">
                <a16:creationId xmlns:a16="http://schemas.microsoft.com/office/drawing/2014/main" id="{EB41F89D-B843-4511-BDFB-7BA16B4BD04C}"/>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5783992" y="176936"/>
            <a:ext cx="899603" cy="899603"/>
          </a:xfrm>
          <a:prstGeom prst="rect">
            <a:avLst/>
          </a:prstGeom>
        </p:spPr>
      </p:pic>
      <p:sp>
        <p:nvSpPr>
          <p:cNvPr id="4" name="Rectangle: Single Corner Rounded 3">
            <a:extLst>
              <a:ext uri="{FF2B5EF4-FFF2-40B4-BE49-F238E27FC236}">
                <a16:creationId xmlns:a16="http://schemas.microsoft.com/office/drawing/2014/main" id="{F841BCD9-FA73-4D1C-B980-3DEA2BF8FCD5}"/>
              </a:ext>
            </a:extLst>
          </p:cNvPr>
          <p:cNvSpPr/>
          <p:nvPr/>
        </p:nvSpPr>
        <p:spPr>
          <a:xfrm rot="10800000" flipH="1">
            <a:off x="502124" y="1585397"/>
            <a:ext cx="2850504" cy="2205319"/>
          </a:xfrm>
          <a:prstGeom prst="round1Rect">
            <a:avLst>
              <a:gd name="adj" fmla="val 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6" name="Rectangle 5">
            <a:extLst>
              <a:ext uri="{FF2B5EF4-FFF2-40B4-BE49-F238E27FC236}">
                <a16:creationId xmlns:a16="http://schemas.microsoft.com/office/drawing/2014/main" id="{A4B9E6C7-B384-41F9-A093-228FE89530BE}"/>
              </a:ext>
            </a:extLst>
          </p:cNvPr>
          <p:cNvSpPr/>
          <p:nvPr/>
        </p:nvSpPr>
        <p:spPr>
          <a:xfrm>
            <a:off x="502123" y="1585397"/>
            <a:ext cx="2850505" cy="123845"/>
          </a:xfrm>
          <a:prstGeom prst="rect">
            <a:avLst/>
          </a:prstGeom>
          <a:solidFill>
            <a:srgbClr val="D8D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7" name="TextBox 6">
            <a:extLst>
              <a:ext uri="{FF2B5EF4-FFF2-40B4-BE49-F238E27FC236}">
                <a16:creationId xmlns:a16="http://schemas.microsoft.com/office/drawing/2014/main" id="{84B24901-CA21-4C99-9031-1ACA1A4DEC20}"/>
              </a:ext>
            </a:extLst>
          </p:cNvPr>
          <p:cNvSpPr txBox="1"/>
          <p:nvPr/>
        </p:nvSpPr>
        <p:spPr>
          <a:xfrm>
            <a:off x="739240" y="1927723"/>
            <a:ext cx="2360177" cy="1600438"/>
          </a:xfrm>
          <a:prstGeom prst="rect">
            <a:avLst/>
          </a:prstGeom>
          <a:noFill/>
        </p:spPr>
        <p:txBody>
          <a:bodyPr wrap="square">
            <a:spAutoFit/>
          </a:bodyPr>
          <a:lstStyle/>
          <a:p>
            <a:r>
              <a:rPr lang="en-US" sz="1400" b="1" dirty="0">
                <a:solidFill>
                  <a:schemeClr val="bg2">
                    <a:lumMod val="25000"/>
                  </a:schemeClr>
                </a:solidFill>
                <a:latin typeface="Red Hat Display" panose="020B0604020202020204" charset="0"/>
              </a:rPr>
              <a:t>Preparing</a:t>
            </a:r>
          </a:p>
          <a:p>
            <a:endParaRPr lang="en-US" sz="1400" b="1" dirty="0">
              <a:solidFill>
                <a:schemeClr val="bg2">
                  <a:lumMod val="25000"/>
                </a:schemeClr>
              </a:solidFill>
              <a:latin typeface="Red Hat Display" panose="020B0604020202020204" charset="0"/>
            </a:endParaRPr>
          </a:p>
          <a:p>
            <a:pPr marL="96440" indent="-96440">
              <a:buFont typeface="Arial" panose="020B0604020202020204" pitchFamily="34" charset="0"/>
              <a:buChar char="•"/>
            </a:pPr>
            <a:r>
              <a:rPr lang="en-US" sz="1400" dirty="0">
                <a:solidFill>
                  <a:schemeClr val="bg2">
                    <a:lumMod val="25000"/>
                  </a:schemeClr>
                </a:solidFill>
                <a:latin typeface="Red Hat Display" panose="02010503040201060303" pitchFamily="2" charset="0"/>
              </a:rPr>
              <a:t>Recommend how to get your home market ready</a:t>
            </a:r>
          </a:p>
          <a:p>
            <a:pPr marL="96440" indent="-96440">
              <a:buFont typeface="Arial" panose="020B0604020202020204" pitchFamily="34" charset="0"/>
              <a:buChar char="•"/>
            </a:pPr>
            <a:r>
              <a:rPr lang="en-US" sz="1400" dirty="0">
                <a:solidFill>
                  <a:schemeClr val="bg2">
                    <a:lumMod val="25000"/>
                  </a:schemeClr>
                </a:solidFill>
                <a:latin typeface="Red Hat Display" panose="02010503040201060303" pitchFamily="2" charset="0"/>
              </a:rPr>
              <a:t>Complete listing documents and disclosures </a:t>
            </a:r>
          </a:p>
        </p:txBody>
      </p:sp>
      <p:sp>
        <p:nvSpPr>
          <p:cNvPr id="21" name="Rectangle: Single Corner Rounded 20">
            <a:extLst>
              <a:ext uri="{FF2B5EF4-FFF2-40B4-BE49-F238E27FC236}">
                <a16:creationId xmlns:a16="http://schemas.microsoft.com/office/drawing/2014/main" id="{1CAE49C0-B10B-4ABC-9CD6-288DDD947BD9}"/>
              </a:ext>
            </a:extLst>
          </p:cNvPr>
          <p:cNvSpPr/>
          <p:nvPr/>
        </p:nvSpPr>
        <p:spPr>
          <a:xfrm rot="10800000" flipH="1">
            <a:off x="3505372" y="1586294"/>
            <a:ext cx="2850505" cy="2205322"/>
          </a:xfrm>
          <a:prstGeom prst="round1Rect">
            <a:avLst>
              <a:gd name="adj" fmla="val 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25" name="Rectangle 24">
            <a:extLst>
              <a:ext uri="{FF2B5EF4-FFF2-40B4-BE49-F238E27FC236}">
                <a16:creationId xmlns:a16="http://schemas.microsoft.com/office/drawing/2014/main" id="{563E12CC-8A6F-4B1A-A132-F10A372D91A3}"/>
              </a:ext>
            </a:extLst>
          </p:cNvPr>
          <p:cNvSpPr/>
          <p:nvPr/>
        </p:nvSpPr>
        <p:spPr>
          <a:xfrm>
            <a:off x="3505369" y="1586296"/>
            <a:ext cx="2850505" cy="123845"/>
          </a:xfrm>
          <a:prstGeom prst="rect">
            <a:avLst/>
          </a:prstGeom>
          <a:solidFill>
            <a:srgbClr val="C0B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8" name="TextBox 7">
            <a:extLst>
              <a:ext uri="{FF2B5EF4-FFF2-40B4-BE49-F238E27FC236}">
                <a16:creationId xmlns:a16="http://schemas.microsoft.com/office/drawing/2014/main" id="{FCC8ACFB-1C1E-4A57-BACB-12A2306A829F}"/>
              </a:ext>
            </a:extLst>
          </p:cNvPr>
          <p:cNvSpPr txBox="1"/>
          <p:nvPr/>
        </p:nvSpPr>
        <p:spPr>
          <a:xfrm>
            <a:off x="3685950" y="1928617"/>
            <a:ext cx="2369888" cy="1384995"/>
          </a:xfrm>
          <a:prstGeom prst="rect">
            <a:avLst/>
          </a:prstGeom>
          <a:noFill/>
        </p:spPr>
        <p:txBody>
          <a:bodyPr wrap="square">
            <a:spAutoFit/>
          </a:bodyPr>
          <a:lstStyle/>
          <a:p>
            <a:r>
              <a:rPr lang="en-US" sz="1400" b="1" dirty="0">
                <a:solidFill>
                  <a:schemeClr val="bg2">
                    <a:lumMod val="25000"/>
                  </a:schemeClr>
                </a:solidFill>
                <a:latin typeface="Red Hat Display" panose="020B0604020202020204" charset="0"/>
              </a:rPr>
              <a:t>Pricing</a:t>
            </a:r>
          </a:p>
          <a:p>
            <a:endParaRPr lang="en-US" sz="1400" b="1" dirty="0">
              <a:solidFill>
                <a:schemeClr val="bg2">
                  <a:lumMod val="25000"/>
                </a:schemeClr>
              </a:solidFill>
              <a:latin typeface="Red Hat Display" panose="020B0604020202020204" charset="0"/>
            </a:endParaRPr>
          </a:p>
          <a:p>
            <a:pPr marL="96440" indent="-96440">
              <a:buFont typeface="Arial" panose="020B0604020202020204" pitchFamily="34" charset="0"/>
              <a:buChar char="•"/>
            </a:pPr>
            <a:r>
              <a:rPr lang="en-US" sz="1400" dirty="0">
                <a:solidFill>
                  <a:schemeClr val="bg2">
                    <a:lumMod val="25000"/>
                  </a:schemeClr>
                </a:solidFill>
                <a:latin typeface="Red Hat Display" panose="02010503040201060303" pitchFamily="2" charset="0"/>
              </a:rPr>
              <a:t>Thorough analysis of market</a:t>
            </a:r>
          </a:p>
          <a:p>
            <a:pPr marL="96440" indent="-96440">
              <a:buFont typeface="Arial" panose="020B0604020202020204" pitchFamily="34" charset="0"/>
              <a:buChar char="•"/>
            </a:pPr>
            <a:r>
              <a:rPr lang="en-US" sz="1400" dirty="0">
                <a:solidFill>
                  <a:schemeClr val="bg2">
                    <a:lumMod val="25000"/>
                  </a:schemeClr>
                </a:solidFill>
                <a:latin typeface="Red Hat Display" panose="02010503040201060303" pitchFamily="2" charset="0"/>
              </a:rPr>
              <a:t>Set pricing strategy to achieve goals </a:t>
            </a:r>
          </a:p>
        </p:txBody>
      </p:sp>
      <p:sp>
        <p:nvSpPr>
          <p:cNvPr id="22" name="Rectangle: Single Corner Rounded 21">
            <a:extLst>
              <a:ext uri="{FF2B5EF4-FFF2-40B4-BE49-F238E27FC236}">
                <a16:creationId xmlns:a16="http://schemas.microsoft.com/office/drawing/2014/main" id="{8055091C-F138-479E-88D3-13C76F2A42C5}"/>
              </a:ext>
            </a:extLst>
          </p:cNvPr>
          <p:cNvSpPr/>
          <p:nvPr/>
        </p:nvSpPr>
        <p:spPr>
          <a:xfrm rot="10800000" flipH="1">
            <a:off x="513612" y="3921369"/>
            <a:ext cx="2839016" cy="4296056"/>
          </a:xfrm>
          <a:prstGeom prst="round1Rect">
            <a:avLst>
              <a:gd name="adj" fmla="val 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26" name="Rectangle 25">
            <a:extLst>
              <a:ext uri="{FF2B5EF4-FFF2-40B4-BE49-F238E27FC236}">
                <a16:creationId xmlns:a16="http://schemas.microsoft.com/office/drawing/2014/main" id="{06D1BFAE-0FD4-47BD-BE02-B2E297FDFFBD}"/>
              </a:ext>
            </a:extLst>
          </p:cNvPr>
          <p:cNvSpPr/>
          <p:nvPr/>
        </p:nvSpPr>
        <p:spPr>
          <a:xfrm>
            <a:off x="513613" y="3931004"/>
            <a:ext cx="2839017" cy="123845"/>
          </a:xfrm>
          <a:prstGeom prst="rect">
            <a:avLst/>
          </a:prstGeom>
          <a:solidFill>
            <a:srgbClr val="C5C2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9" name="TextBox 8">
            <a:extLst>
              <a:ext uri="{FF2B5EF4-FFF2-40B4-BE49-F238E27FC236}">
                <a16:creationId xmlns:a16="http://schemas.microsoft.com/office/drawing/2014/main" id="{A2CA23A3-32EC-4DB5-9261-FC644865E062}"/>
              </a:ext>
            </a:extLst>
          </p:cNvPr>
          <p:cNvSpPr txBox="1"/>
          <p:nvPr/>
        </p:nvSpPr>
        <p:spPr>
          <a:xfrm>
            <a:off x="724283" y="4241903"/>
            <a:ext cx="2531766" cy="3754874"/>
          </a:xfrm>
          <a:prstGeom prst="rect">
            <a:avLst/>
          </a:prstGeom>
          <a:noFill/>
        </p:spPr>
        <p:txBody>
          <a:bodyPr wrap="square">
            <a:spAutoFit/>
          </a:bodyPr>
          <a:lstStyle/>
          <a:p>
            <a:r>
              <a:rPr lang="en-US" sz="1400" b="1" dirty="0">
                <a:solidFill>
                  <a:schemeClr val="bg2">
                    <a:lumMod val="25000"/>
                  </a:schemeClr>
                </a:solidFill>
                <a:latin typeface="Red Hat Display" panose="020B0604020202020204" charset="0"/>
              </a:rPr>
              <a:t>Customized Marketing Strategy</a:t>
            </a:r>
          </a:p>
          <a:p>
            <a:endParaRPr lang="en-US" sz="1400" b="1" dirty="0">
              <a:solidFill>
                <a:schemeClr val="bg2">
                  <a:lumMod val="25000"/>
                </a:schemeClr>
              </a:solidFill>
              <a:latin typeface="Red Hat Display" panose="020B0604020202020204" charset="0"/>
            </a:endParaRPr>
          </a:p>
          <a:p>
            <a:pPr marL="96440" indent="-96440">
              <a:buFont typeface="Arial" panose="020B0604020202020204" pitchFamily="34" charset="0"/>
              <a:buChar char="•"/>
            </a:pPr>
            <a:r>
              <a:rPr lang="en-US" sz="1400" dirty="0">
                <a:solidFill>
                  <a:schemeClr val="bg2">
                    <a:lumMod val="25000"/>
                  </a:schemeClr>
                </a:solidFill>
                <a:latin typeface="Red Hat Display" panose="02010503040201060303" pitchFamily="2" charset="0"/>
              </a:rPr>
              <a:t>Install ERA yard sign</a:t>
            </a:r>
          </a:p>
          <a:p>
            <a:pPr marL="96440" indent="-96440">
              <a:buFont typeface="Arial" panose="020B0604020202020204" pitchFamily="34" charset="0"/>
              <a:buChar char="•"/>
            </a:pPr>
            <a:r>
              <a:rPr lang="en-US" sz="1400" dirty="0">
                <a:solidFill>
                  <a:schemeClr val="bg2">
                    <a:lumMod val="25000"/>
                  </a:schemeClr>
                </a:solidFill>
                <a:latin typeface="Red Hat Display" panose="02010503040201060303" pitchFamily="2" charset="0"/>
              </a:rPr>
              <a:t>Promote your home on the MLS</a:t>
            </a:r>
          </a:p>
          <a:p>
            <a:pPr marL="96440" indent="-96440">
              <a:buFont typeface="Arial" panose="020B0604020202020204" pitchFamily="34" charset="0"/>
              <a:buChar char="•"/>
            </a:pPr>
            <a:r>
              <a:rPr lang="en-US" sz="1400" dirty="0">
                <a:solidFill>
                  <a:schemeClr val="bg2">
                    <a:lumMod val="25000"/>
                  </a:schemeClr>
                </a:solidFill>
                <a:latin typeface="Red Hat Display" panose="02010503040201060303" pitchFamily="2" charset="0"/>
              </a:rPr>
              <a:t>Syndicate your home’s listing to up to 200 websites</a:t>
            </a:r>
          </a:p>
          <a:p>
            <a:pPr marL="96440" indent="-96440">
              <a:buFont typeface="Arial" panose="020B0604020202020204" pitchFamily="34" charset="0"/>
              <a:buChar char="•"/>
            </a:pPr>
            <a:r>
              <a:rPr lang="en-US" sz="1400" dirty="0">
                <a:solidFill>
                  <a:schemeClr val="bg2">
                    <a:lumMod val="25000"/>
                  </a:schemeClr>
                </a:solidFill>
                <a:latin typeface="Red Hat Display" panose="02010503040201060303" pitchFamily="2" charset="0"/>
              </a:rPr>
              <a:t>Respond to all buyer inquiries </a:t>
            </a:r>
          </a:p>
          <a:p>
            <a:pPr marL="96440" indent="-96440">
              <a:buFont typeface="Arial" panose="020B0604020202020204" pitchFamily="34" charset="0"/>
              <a:buChar char="•"/>
            </a:pPr>
            <a:r>
              <a:rPr lang="en-US" sz="1400" dirty="0">
                <a:solidFill>
                  <a:schemeClr val="bg2">
                    <a:lumMod val="25000"/>
                  </a:schemeClr>
                </a:solidFill>
                <a:latin typeface="Red Hat Display" panose="02010503040201060303" pitchFamily="2" charset="0"/>
              </a:rPr>
              <a:t>Hold open house and arrange showings</a:t>
            </a:r>
          </a:p>
          <a:p>
            <a:pPr marL="96440" indent="-96440">
              <a:buFont typeface="Arial" panose="020B0604020202020204" pitchFamily="34" charset="0"/>
              <a:buChar char="•"/>
            </a:pPr>
            <a:r>
              <a:rPr lang="en-US" sz="1400" dirty="0">
                <a:solidFill>
                  <a:schemeClr val="bg2">
                    <a:lumMod val="25000"/>
                  </a:schemeClr>
                </a:solidFill>
                <a:latin typeface="Red Hat Display" panose="02010503040201060303" pitchFamily="2" charset="0"/>
              </a:rPr>
              <a:t>Communicate feedback</a:t>
            </a:r>
          </a:p>
          <a:p>
            <a:pPr marL="96440" indent="-96440">
              <a:buFont typeface="Arial" panose="020B0604020202020204" pitchFamily="34" charset="0"/>
              <a:buChar char="•"/>
            </a:pPr>
            <a:r>
              <a:rPr lang="en-US" sz="1400" dirty="0">
                <a:solidFill>
                  <a:schemeClr val="bg2">
                    <a:lumMod val="25000"/>
                  </a:schemeClr>
                </a:solidFill>
                <a:latin typeface="Red Hat Display" panose="02010503040201060303" pitchFamily="2" charset="0"/>
              </a:rPr>
              <a:t>Market your property via email, direct mail and social media</a:t>
            </a:r>
          </a:p>
          <a:p>
            <a:pPr marL="96440" indent="-96440">
              <a:buFont typeface="Arial" panose="020B0604020202020204" pitchFamily="34" charset="0"/>
              <a:buChar char="•"/>
            </a:pPr>
            <a:r>
              <a:rPr lang="en-US" sz="1400" dirty="0">
                <a:solidFill>
                  <a:schemeClr val="bg2">
                    <a:lumMod val="25000"/>
                  </a:schemeClr>
                </a:solidFill>
                <a:latin typeface="Red Hat Display" panose="02010503040201060303" pitchFamily="2" charset="0"/>
              </a:rPr>
              <a:t>Provide market updates</a:t>
            </a:r>
          </a:p>
        </p:txBody>
      </p:sp>
      <p:sp>
        <p:nvSpPr>
          <p:cNvPr id="16" name="Rectangle: Single Corner Rounded 15">
            <a:extLst>
              <a:ext uri="{FF2B5EF4-FFF2-40B4-BE49-F238E27FC236}">
                <a16:creationId xmlns:a16="http://schemas.microsoft.com/office/drawing/2014/main" id="{21C505AC-4755-4B81-B759-1743D2FBA5D7}"/>
              </a:ext>
            </a:extLst>
          </p:cNvPr>
          <p:cNvSpPr/>
          <p:nvPr/>
        </p:nvSpPr>
        <p:spPr>
          <a:xfrm rot="10800000" flipH="1">
            <a:off x="3505370" y="3911733"/>
            <a:ext cx="2850504" cy="4296056"/>
          </a:xfrm>
          <a:prstGeom prst="round1Rect">
            <a:avLst>
              <a:gd name="adj" fmla="val 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17" name="Rectangle 16">
            <a:extLst>
              <a:ext uri="{FF2B5EF4-FFF2-40B4-BE49-F238E27FC236}">
                <a16:creationId xmlns:a16="http://schemas.microsoft.com/office/drawing/2014/main" id="{E727D26A-1084-406B-8047-D038FD0FF80D}"/>
              </a:ext>
            </a:extLst>
          </p:cNvPr>
          <p:cNvSpPr/>
          <p:nvPr/>
        </p:nvSpPr>
        <p:spPr>
          <a:xfrm>
            <a:off x="3505369" y="3921368"/>
            <a:ext cx="2850505" cy="123845"/>
          </a:xfrm>
          <a:prstGeom prst="rect">
            <a:avLst/>
          </a:prstGeom>
          <a:solidFill>
            <a:srgbClr val="D8D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18" name="TextBox 17">
            <a:extLst>
              <a:ext uri="{FF2B5EF4-FFF2-40B4-BE49-F238E27FC236}">
                <a16:creationId xmlns:a16="http://schemas.microsoft.com/office/drawing/2014/main" id="{AE8907D1-1BCB-41CF-A020-86A951E0804E}"/>
              </a:ext>
            </a:extLst>
          </p:cNvPr>
          <p:cNvSpPr txBox="1"/>
          <p:nvPr/>
        </p:nvSpPr>
        <p:spPr>
          <a:xfrm>
            <a:off x="3716894" y="4227582"/>
            <a:ext cx="2267506" cy="3539430"/>
          </a:xfrm>
          <a:prstGeom prst="rect">
            <a:avLst/>
          </a:prstGeom>
          <a:noFill/>
        </p:spPr>
        <p:txBody>
          <a:bodyPr wrap="square">
            <a:spAutoFit/>
          </a:bodyPr>
          <a:lstStyle/>
          <a:p>
            <a:r>
              <a:rPr lang="en-US" sz="1400" b="1" dirty="0">
                <a:solidFill>
                  <a:schemeClr val="bg2">
                    <a:lumMod val="25000"/>
                  </a:schemeClr>
                </a:solidFill>
                <a:latin typeface="Red Hat Display" panose="020B0604020202020204" charset="0"/>
              </a:rPr>
              <a:t>Negotiation and </a:t>
            </a:r>
            <a:br>
              <a:rPr lang="en-US" sz="1400" b="1" dirty="0">
                <a:solidFill>
                  <a:schemeClr val="bg2">
                    <a:lumMod val="25000"/>
                  </a:schemeClr>
                </a:solidFill>
                <a:latin typeface="Red Hat Display" panose="020B0604020202020204" charset="0"/>
              </a:rPr>
            </a:br>
            <a:r>
              <a:rPr lang="en-US" sz="1400" b="1" dirty="0">
                <a:solidFill>
                  <a:schemeClr val="bg2">
                    <a:lumMod val="25000"/>
                  </a:schemeClr>
                </a:solidFill>
                <a:latin typeface="Red Hat Display" panose="020B0604020202020204" charset="0"/>
              </a:rPr>
              <a:t>Closing</a:t>
            </a:r>
          </a:p>
          <a:p>
            <a:endParaRPr lang="en-US" sz="1400" b="1" dirty="0">
              <a:solidFill>
                <a:schemeClr val="bg2">
                  <a:lumMod val="25000"/>
                </a:schemeClr>
              </a:solidFill>
              <a:latin typeface="Red Hat Display" panose="020B0604020202020204" charset="0"/>
            </a:endParaRPr>
          </a:p>
          <a:p>
            <a:pPr marL="96440" indent="-96440">
              <a:buFont typeface="Arial" panose="020B0604020202020204" pitchFamily="34" charset="0"/>
              <a:buChar char="•"/>
            </a:pPr>
            <a:r>
              <a:rPr lang="en-US" sz="1400" dirty="0">
                <a:solidFill>
                  <a:schemeClr val="bg2">
                    <a:lumMod val="25000"/>
                  </a:schemeClr>
                </a:solidFill>
                <a:latin typeface="Red Hat Display" panose="02010503040201060303" pitchFamily="2" charset="0"/>
              </a:rPr>
              <a:t>Evaluate offers and negotiate best price and terms</a:t>
            </a:r>
          </a:p>
          <a:p>
            <a:pPr marL="96440" indent="-96440">
              <a:buFont typeface="Arial" panose="020B0604020202020204" pitchFamily="34" charset="0"/>
              <a:buChar char="•"/>
            </a:pPr>
            <a:r>
              <a:rPr lang="en-US" sz="1400" dirty="0">
                <a:solidFill>
                  <a:schemeClr val="bg2">
                    <a:lumMod val="25000"/>
                  </a:schemeClr>
                </a:solidFill>
                <a:latin typeface="Red Hat Display" panose="02010503040201060303" pitchFamily="2" charset="0"/>
              </a:rPr>
              <a:t>Facilitate inspections</a:t>
            </a:r>
          </a:p>
          <a:p>
            <a:pPr marL="96440" indent="-96440">
              <a:buFont typeface="Arial" panose="020B0604020202020204" pitchFamily="34" charset="0"/>
              <a:buChar char="•"/>
            </a:pPr>
            <a:r>
              <a:rPr lang="en-US" sz="1400" dirty="0">
                <a:solidFill>
                  <a:schemeClr val="bg2">
                    <a:lumMod val="25000"/>
                  </a:schemeClr>
                </a:solidFill>
                <a:latin typeface="Red Hat Display" panose="02010503040201060303" pitchFamily="2" charset="0"/>
              </a:rPr>
              <a:t>Coordinate closing date, time, location and contacts</a:t>
            </a:r>
          </a:p>
          <a:p>
            <a:pPr marL="96440" indent="-96440">
              <a:buFont typeface="Arial" panose="020B0604020202020204" pitchFamily="34" charset="0"/>
              <a:buChar char="•"/>
            </a:pPr>
            <a:r>
              <a:rPr lang="en-US" sz="1400" dirty="0">
                <a:solidFill>
                  <a:schemeClr val="bg2">
                    <a:lumMod val="25000"/>
                  </a:schemeClr>
                </a:solidFill>
                <a:latin typeface="Red Hat Display" panose="02010503040201060303" pitchFamily="2" charset="0"/>
              </a:rPr>
              <a:t>Monitor buyer financing and home appraisal</a:t>
            </a:r>
          </a:p>
          <a:p>
            <a:pPr marL="96440" indent="-96440">
              <a:buFont typeface="Arial" panose="020B0604020202020204" pitchFamily="34" charset="0"/>
              <a:buChar char="•"/>
            </a:pPr>
            <a:r>
              <a:rPr lang="en-US" sz="1400" dirty="0">
                <a:solidFill>
                  <a:schemeClr val="bg2">
                    <a:lumMod val="25000"/>
                  </a:schemeClr>
                </a:solidFill>
                <a:latin typeface="Red Hat Display" panose="02010503040201060303" pitchFamily="2" charset="0"/>
              </a:rPr>
              <a:t>Follow up on details</a:t>
            </a:r>
          </a:p>
          <a:p>
            <a:pPr marL="96440" indent="-96440">
              <a:buFont typeface="Arial" panose="020B0604020202020204" pitchFamily="34" charset="0"/>
              <a:buChar char="•"/>
            </a:pPr>
            <a:r>
              <a:rPr lang="en-US" sz="1400" dirty="0">
                <a:solidFill>
                  <a:schemeClr val="bg2">
                    <a:lumMod val="25000"/>
                  </a:schemeClr>
                </a:solidFill>
                <a:latin typeface="Red Hat Display" panose="02010503040201060303" pitchFamily="2" charset="0"/>
              </a:rPr>
              <a:t>Review closing statement</a:t>
            </a:r>
          </a:p>
          <a:p>
            <a:pPr marL="96440" indent="-96440">
              <a:buFont typeface="Arial" panose="020B0604020202020204" pitchFamily="34" charset="0"/>
              <a:buChar char="•"/>
            </a:pPr>
            <a:r>
              <a:rPr lang="en-US" sz="1400" dirty="0">
                <a:solidFill>
                  <a:schemeClr val="bg2">
                    <a:lumMod val="25000"/>
                  </a:schemeClr>
                </a:solidFill>
                <a:latin typeface="Red Hat Display" panose="02010503040201060303" pitchFamily="2" charset="0"/>
              </a:rPr>
              <a:t>Close the sale</a:t>
            </a:r>
          </a:p>
        </p:txBody>
      </p:sp>
    </p:spTree>
    <p:extLst>
      <p:ext uri="{BB962C8B-B14F-4D97-AF65-F5344CB8AC3E}">
        <p14:creationId xmlns:p14="http://schemas.microsoft.com/office/powerpoint/2010/main" val="321539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B9872E-5365-4B83-A3B2-67576706F2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0" y="0"/>
            <a:ext cx="4959518" cy="4959518"/>
          </a:xfrm>
          <a:prstGeom prst="rect">
            <a:avLst/>
          </a:prstGeom>
        </p:spPr>
      </p:pic>
      <p:sp>
        <p:nvSpPr>
          <p:cNvPr id="4" name="Content Placeholder 3">
            <a:extLst>
              <a:ext uri="{FF2B5EF4-FFF2-40B4-BE49-F238E27FC236}">
                <a16:creationId xmlns:a16="http://schemas.microsoft.com/office/drawing/2014/main" id="{D82405E4-2383-4FF4-AE34-43C1896DFB72}"/>
              </a:ext>
            </a:extLst>
          </p:cNvPr>
          <p:cNvSpPr>
            <a:spLocks noGrp="1"/>
          </p:cNvSpPr>
          <p:nvPr>
            <p:ph sz="half" idx="2"/>
          </p:nvPr>
        </p:nvSpPr>
        <p:spPr>
          <a:xfrm>
            <a:off x="496742" y="3175481"/>
            <a:ext cx="2901255" cy="2949393"/>
          </a:xfrm>
        </p:spPr>
        <p:txBody>
          <a:bodyPr>
            <a:normAutofit/>
          </a:bodyPr>
          <a:lstStyle/>
          <a:p>
            <a:pPr marL="0" indent="0" algn="ctr">
              <a:buNone/>
            </a:pPr>
            <a:endParaRPr lang="en-US" dirty="0"/>
          </a:p>
          <a:p>
            <a:pPr marL="0" indent="0" algn="ctr">
              <a:buNone/>
            </a:pPr>
            <a:endParaRPr lang="en-US" dirty="0"/>
          </a:p>
        </p:txBody>
      </p:sp>
      <p:pic>
        <p:nvPicPr>
          <p:cNvPr id="11" name="Graphic 10">
            <a:extLst>
              <a:ext uri="{FF2B5EF4-FFF2-40B4-BE49-F238E27FC236}">
                <a16:creationId xmlns:a16="http://schemas.microsoft.com/office/drawing/2014/main" id="{2D05CB3F-0068-43F2-B0DE-BA3887A73B9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flipH="1">
            <a:off x="4565822" y="6851822"/>
            <a:ext cx="2292178" cy="2292178"/>
          </a:xfrm>
          <a:prstGeom prst="rect">
            <a:avLst/>
          </a:prstGeom>
        </p:spPr>
      </p:pic>
      <p:sp>
        <p:nvSpPr>
          <p:cNvPr id="8" name="Текст 7">
            <a:extLst>
              <a:ext uri="{FF2B5EF4-FFF2-40B4-BE49-F238E27FC236}">
                <a16:creationId xmlns:a16="http://schemas.microsoft.com/office/drawing/2014/main" id="{E4EEA45A-F7B3-F2BB-C115-CCBC1D8D43D5}"/>
              </a:ext>
            </a:extLst>
          </p:cNvPr>
          <p:cNvSpPr txBox="1">
            <a:spLocks/>
          </p:cNvSpPr>
          <p:nvPr/>
        </p:nvSpPr>
        <p:spPr>
          <a:xfrm>
            <a:off x="585382" y="501124"/>
            <a:ext cx="5565085" cy="899603"/>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12">
              <a:lnSpc>
                <a:spcPct val="80000"/>
              </a:lnSpc>
              <a:spcBef>
                <a:spcPts val="0"/>
              </a:spcBef>
              <a:buSzPct val="100000"/>
              <a:defRPr/>
            </a:pPr>
            <a:r>
              <a:rPr lang="en-US" sz="3600" dirty="0">
                <a:solidFill>
                  <a:schemeClr val="tx1"/>
                </a:solidFill>
                <a:latin typeface="Red Hat Display" panose="02010503040201060303" pitchFamily="2" charset="77"/>
              </a:rPr>
              <a:t>How We Market your Property</a:t>
            </a:r>
          </a:p>
        </p:txBody>
      </p:sp>
      <p:sp>
        <p:nvSpPr>
          <p:cNvPr id="9" name="Text Placeholder 2">
            <a:extLst>
              <a:ext uri="{FF2B5EF4-FFF2-40B4-BE49-F238E27FC236}">
                <a16:creationId xmlns:a16="http://schemas.microsoft.com/office/drawing/2014/main" id="{8F27844A-E569-AB2D-081D-48F426356BC0}"/>
              </a:ext>
            </a:extLst>
          </p:cNvPr>
          <p:cNvSpPr txBox="1">
            <a:spLocks/>
          </p:cNvSpPr>
          <p:nvPr/>
        </p:nvSpPr>
        <p:spPr>
          <a:xfrm>
            <a:off x="585382" y="2292179"/>
            <a:ext cx="6142037" cy="2587723"/>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marL="285750" indent="-285750">
              <a:buFont typeface="Arial" panose="020B0604020202020204" pitchFamily="34" charset="0"/>
              <a:buChar char="•"/>
              <a:defRPr/>
            </a:pPr>
            <a:r>
              <a:rPr lang="en-US" altLang="en-US" sz="1600" b="0" dirty="0">
                <a:latin typeface="Red Hat Display" panose="020B0604020202020204"/>
              </a:rPr>
              <a:t>Every </a:t>
            </a:r>
            <a:r>
              <a:rPr lang="en-US" altLang="en-US" sz="1600" dirty="0">
                <a:latin typeface="Red Hat Display" panose="020B0604020202020204"/>
              </a:rPr>
              <a:t>FSR-ERA</a:t>
            </a:r>
            <a:r>
              <a:rPr lang="en-US" altLang="en-US" sz="1600" b="0" baseline="30000" dirty="0">
                <a:latin typeface="Red Hat Display" panose="020B0604020202020204"/>
              </a:rPr>
              <a:t>®</a:t>
            </a:r>
            <a:r>
              <a:rPr lang="en-US" altLang="en-US" sz="1600" b="0" dirty="0">
                <a:latin typeface="Red Hat Display" panose="020B0604020202020204"/>
              </a:rPr>
              <a:t> Listing</a:t>
            </a:r>
            <a:r>
              <a:rPr lang="en-US" altLang="en-US" sz="1600" b="0" baseline="30000" dirty="0">
                <a:latin typeface="Red Hat Display" panose="020B0604020202020204"/>
              </a:rPr>
              <a:t>†</a:t>
            </a:r>
            <a:r>
              <a:rPr lang="en-US" altLang="en-US" sz="1600" b="0" dirty="0">
                <a:latin typeface="Red Hat Display" panose="020B0604020202020204"/>
              </a:rPr>
              <a:t> is converted to a </a:t>
            </a:r>
            <a:r>
              <a:rPr lang="en-US" altLang="en-US" sz="1600" dirty="0">
                <a:latin typeface="Red Hat Display" panose="020B0604020202020204"/>
              </a:rPr>
              <a:t>virtual online tour</a:t>
            </a:r>
            <a:br>
              <a:rPr lang="en-US" altLang="en-US" sz="1600" b="0" dirty="0">
                <a:latin typeface="Red Hat Display" panose="020B0604020202020204"/>
              </a:rPr>
            </a:br>
            <a:endParaRPr lang="en-US" altLang="en-US" sz="1600" b="0" dirty="0">
              <a:latin typeface="Red Hat Display" panose="020B0604020202020204"/>
            </a:endParaRPr>
          </a:p>
          <a:p>
            <a:pPr marL="285750" indent="-285750">
              <a:buFont typeface="Arial" panose="020B0604020202020204" pitchFamily="34" charset="0"/>
              <a:buChar char="•"/>
              <a:defRPr/>
            </a:pPr>
            <a:r>
              <a:rPr lang="en-US" altLang="en-US" sz="1600" b="0" dirty="0">
                <a:latin typeface="Red Hat Display" panose="020B0604020202020204"/>
              </a:rPr>
              <a:t>We create an </a:t>
            </a:r>
            <a:r>
              <a:rPr lang="en-US" altLang="en-US" sz="1600" dirty="0">
                <a:latin typeface="Red Hat Display" panose="020B0604020202020204"/>
              </a:rPr>
              <a:t>individual website </a:t>
            </a:r>
            <a:r>
              <a:rPr lang="en-US" altLang="en-US" sz="1600" b="0" dirty="0">
                <a:latin typeface="Red Hat Display" panose="020B0604020202020204"/>
              </a:rPr>
              <a:t>for your listing along with a YouTube video</a:t>
            </a:r>
            <a:br>
              <a:rPr lang="en-US" altLang="en-US" sz="1600" b="0" dirty="0">
                <a:latin typeface="Red Hat Display" panose="020B0604020202020204"/>
              </a:rPr>
            </a:br>
            <a:endParaRPr lang="en-US" altLang="en-US" sz="1600" b="0" dirty="0">
              <a:latin typeface="Red Hat Display" panose="020B0604020202020204"/>
            </a:endParaRPr>
          </a:p>
          <a:p>
            <a:pPr marL="285750" indent="-285750">
              <a:buFont typeface="Arial" panose="020B0604020202020204" pitchFamily="34" charset="0"/>
              <a:buChar char="•"/>
              <a:defRPr/>
            </a:pPr>
            <a:r>
              <a:rPr lang="en-US" altLang="en-US" sz="1600" b="0" dirty="0">
                <a:latin typeface="Red Hat Display" panose="020B0604020202020204"/>
              </a:rPr>
              <a:t>YouTube has over a </a:t>
            </a:r>
            <a:r>
              <a:rPr lang="en-US" altLang="en-US" sz="1600" dirty="0">
                <a:latin typeface="Red Hat Display" panose="020B0604020202020204"/>
              </a:rPr>
              <a:t>billion registered users </a:t>
            </a:r>
            <a:r>
              <a:rPr lang="en-US" altLang="en-US" sz="1600" b="0" dirty="0">
                <a:latin typeface="Red Hat Display" panose="020B0604020202020204"/>
              </a:rPr>
              <a:t>and reaches more 18-49 year-olds than any cable network in the U.S.</a:t>
            </a:r>
            <a:r>
              <a:rPr lang="en-US" altLang="en-US" sz="1600" b="0" baseline="30000" dirty="0">
                <a:latin typeface="Red Hat Display" panose="020B0604020202020204"/>
              </a:rPr>
              <a:t>‡</a:t>
            </a:r>
            <a:br>
              <a:rPr lang="en-US" altLang="en-US" sz="1600" b="0" dirty="0">
                <a:latin typeface="Red Hat Display" panose="020B0604020202020204"/>
              </a:rPr>
            </a:br>
            <a:endParaRPr lang="en-US" altLang="en-US" sz="1600" b="0" dirty="0">
              <a:latin typeface="Red Hat Display" panose="020B0604020202020204"/>
            </a:endParaRPr>
          </a:p>
          <a:p>
            <a:pPr marL="285750" indent="-285750">
              <a:buFont typeface="Arial" panose="020B0604020202020204" pitchFamily="34" charset="0"/>
              <a:buChar char="•"/>
              <a:defRPr/>
            </a:pPr>
            <a:r>
              <a:rPr lang="en-US" altLang="en-US" sz="1600" b="0" dirty="0">
                <a:latin typeface="Red Hat Display" panose="020B0604020202020204"/>
              </a:rPr>
              <a:t>Mobile friendly</a:t>
            </a:r>
          </a:p>
        </p:txBody>
      </p:sp>
      <p:pic>
        <p:nvPicPr>
          <p:cNvPr id="10" name="Picture 2" descr="Graphical user interface, website&#10;&#10;Description automatically generated">
            <a:extLst>
              <a:ext uri="{FF2B5EF4-FFF2-40B4-BE49-F238E27FC236}">
                <a16:creationId xmlns:a16="http://schemas.microsoft.com/office/drawing/2014/main" id="{DFF61CB7-026F-2DF4-B6F7-0FE6FDD8B2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1481" y="4464163"/>
            <a:ext cx="4823135" cy="450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8945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B9872E-5365-4B83-A3B2-67576706F2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0" y="0"/>
            <a:ext cx="4959518" cy="4959518"/>
          </a:xfrm>
          <a:prstGeom prst="rect">
            <a:avLst/>
          </a:prstGeom>
        </p:spPr>
      </p:pic>
      <p:sp>
        <p:nvSpPr>
          <p:cNvPr id="4" name="Content Placeholder 3">
            <a:extLst>
              <a:ext uri="{FF2B5EF4-FFF2-40B4-BE49-F238E27FC236}">
                <a16:creationId xmlns:a16="http://schemas.microsoft.com/office/drawing/2014/main" id="{D82405E4-2383-4FF4-AE34-43C1896DFB72}"/>
              </a:ext>
            </a:extLst>
          </p:cNvPr>
          <p:cNvSpPr>
            <a:spLocks noGrp="1"/>
          </p:cNvSpPr>
          <p:nvPr>
            <p:ph sz="half" idx="2"/>
          </p:nvPr>
        </p:nvSpPr>
        <p:spPr>
          <a:xfrm>
            <a:off x="496742" y="3175481"/>
            <a:ext cx="2901255" cy="2949393"/>
          </a:xfrm>
        </p:spPr>
        <p:txBody>
          <a:bodyPr>
            <a:normAutofit/>
          </a:bodyPr>
          <a:lstStyle/>
          <a:p>
            <a:pPr marL="0" indent="0" algn="ctr">
              <a:buNone/>
            </a:pPr>
            <a:endParaRPr lang="en-US" dirty="0"/>
          </a:p>
          <a:p>
            <a:pPr marL="0" indent="0" algn="ctr">
              <a:buNone/>
            </a:pPr>
            <a:endParaRPr lang="en-US" dirty="0"/>
          </a:p>
        </p:txBody>
      </p:sp>
      <p:sp>
        <p:nvSpPr>
          <p:cNvPr id="8" name="Текст 7">
            <a:extLst>
              <a:ext uri="{FF2B5EF4-FFF2-40B4-BE49-F238E27FC236}">
                <a16:creationId xmlns:a16="http://schemas.microsoft.com/office/drawing/2014/main" id="{E4EEA45A-F7B3-F2BB-C115-CCBC1D8D43D5}"/>
              </a:ext>
            </a:extLst>
          </p:cNvPr>
          <p:cNvSpPr txBox="1">
            <a:spLocks/>
          </p:cNvSpPr>
          <p:nvPr/>
        </p:nvSpPr>
        <p:spPr>
          <a:xfrm>
            <a:off x="585382" y="501124"/>
            <a:ext cx="5565085" cy="899603"/>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12">
              <a:lnSpc>
                <a:spcPct val="80000"/>
              </a:lnSpc>
              <a:spcBef>
                <a:spcPts val="0"/>
              </a:spcBef>
              <a:buSzPct val="100000"/>
              <a:defRPr/>
            </a:pPr>
            <a:r>
              <a:rPr lang="en-US" sz="3600" dirty="0">
                <a:solidFill>
                  <a:schemeClr val="tx1"/>
                </a:solidFill>
                <a:latin typeface="Red Hat Display" panose="02010503040201060303" pitchFamily="2" charset="77"/>
              </a:rPr>
              <a:t>How We Market your Property Globally</a:t>
            </a:r>
          </a:p>
        </p:txBody>
      </p:sp>
      <p:pic>
        <p:nvPicPr>
          <p:cNvPr id="12" name="Picture 11">
            <a:extLst>
              <a:ext uri="{FF2B5EF4-FFF2-40B4-BE49-F238E27FC236}">
                <a16:creationId xmlns:a16="http://schemas.microsoft.com/office/drawing/2014/main" id="{B4FA0C2E-0972-6C80-F76A-AF93A2E410BB}"/>
              </a:ext>
            </a:extLst>
          </p:cNvPr>
          <p:cNvPicPr>
            <a:picLocks noChangeAspect="1"/>
          </p:cNvPicPr>
          <p:nvPr/>
        </p:nvPicPr>
        <p:blipFill rotWithShape="1">
          <a:blip r:embed="rId4"/>
          <a:srcRect t="2183" b="41418"/>
          <a:stretch/>
        </p:blipFill>
        <p:spPr>
          <a:xfrm>
            <a:off x="-1" y="1526102"/>
            <a:ext cx="6791054" cy="3925194"/>
          </a:xfrm>
          <a:prstGeom prst="rect">
            <a:avLst/>
          </a:prstGeom>
        </p:spPr>
      </p:pic>
      <p:pic>
        <p:nvPicPr>
          <p:cNvPr id="13" name="Picture 12">
            <a:extLst>
              <a:ext uri="{FF2B5EF4-FFF2-40B4-BE49-F238E27FC236}">
                <a16:creationId xmlns:a16="http://schemas.microsoft.com/office/drawing/2014/main" id="{B5BDE339-F1BB-6531-26E8-CD42C219FA47}"/>
              </a:ext>
            </a:extLst>
          </p:cNvPr>
          <p:cNvPicPr>
            <a:picLocks noChangeAspect="1"/>
          </p:cNvPicPr>
          <p:nvPr/>
        </p:nvPicPr>
        <p:blipFill rotWithShape="1">
          <a:blip r:embed="rId4"/>
          <a:srcRect t="69166" b="6577"/>
          <a:stretch/>
        </p:blipFill>
        <p:spPr>
          <a:xfrm>
            <a:off x="16736" y="5327817"/>
            <a:ext cx="6824527" cy="1688206"/>
          </a:xfrm>
          <a:prstGeom prst="rect">
            <a:avLst/>
          </a:prstGeom>
        </p:spPr>
      </p:pic>
      <p:pic>
        <p:nvPicPr>
          <p:cNvPr id="3" name="Picture 2">
            <a:extLst>
              <a:ext uri="{FF2B5EF4-FFF2-40B4-BE49-F238E27FC236}">
                <a16:creationId xmlns:a16="http://schemas.microsoft.com/office/drawing/2014/main" id="{36ED3B80-EC8E-C6C3-E88C-1CF639336BC2}"/>
              </a:ext>
            </a:extLst>
          </p:cNvPr>
          <p:cNvPicPr>
            <a:picLocks noChangeAspect="1"/>
          </p:cNvPicPr>
          <p:nvPr/>
        </p:nvPicPr>
        <p:blipFill rotWithShape="1">
          <a:blip r:embed="rId5"/>
          <a:srcRect b="50876"/>
          <a:stretch/>
        </p:blipFill>
        <p:spPr>
          <a:xfrm>
            <a:off x="0" y="7100675"/>
            <a:ext cx="6858000" cy="2043325"/>
          </a:xfrm>
          <a:prstGeom prst="rect">
            <a:avLst/>
          </a:prstGeom>
        </p:spPr>
      </p:pic>
    </p:spTree>
    <p:extLst>
      <p:ext uri="{BB962C8B-B14F-4D97-AF65-F5344CB8AC3E}">
        <p14:creationId xmlns:p14="http://schemas.microsoft.com/office/powerpoint/2010/main" val="3653572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Текст 7">
            <a:extLst>
              <a:ext uri="{FF2B5EF4-FFF2-40B4-BE49-F238E27FC236}">
                <a16:creationId xmlns:a16="http://schemas.microsoft.com/office/drawing/2014/main" id="{B66172AE-67F1-F441-A457-7F4CC4343E6E}"/>
              </a:ext>
            </a:extLst>
          </p:cNvPr>
          <p:cNvSpPr txBox="1">
            <a:spLocks/>
          </p:cNvSpPr>
          <p:nvPr/>
        </p:nvSpPr>
        <p:spPr>
          <a:xfrm>
            <a:off x="-3" y="2560620"/>
            <a:ext cx="6858000" cy="1463847"/>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ctr" defTabSz="514298">
              <a:lnSpc>
                <a:spcPts val="5000"/>
              </a:lnSpc>
              <a:spcBef>
                <a:spcPts val="563"/>
              </a:spcBef>
              <a:defRPr/>
            </a:pPr>
            <a:r>
              <a:rPr lang="en-US" sz="5400" dirty="0">
                <a:ln w="25400">
                  <a:noFill/>
                </a:ln>
                <a:solidFill>
                  <a:schemeClr val="bg2">
                    <a:lumMod val="25000"/>
                  </a:schemeClr>
                </a:solidFill>
              </a:rPr>
              <a:t>The power </a:t>
            </a:r>
          </a:p>
          <a:p>
            <a:pPr algn="ctr" defTabSz="514298">
              <a:lnSpc>
                <a:spcPts val="5000"/>
              </a:lnSpc>
              <a:spcBef>
                <a:spcPts val="563"/>
              </a:spcBef>
              <a:defRPr/>
            </a:pPr>
            <a:r>
              <a:rPr lang="en-US" sz="5400" b="0" dirty="0">
                <a:ln w="25400">
                  <a:noFill/>
                </a:ln>
                <a:solidFill>
                  <a:schemeClr val="bg2">
                    <a:lumMod val="25000"/>
                  </a:schemeClr>
                </a:solidFill>
              </a:rPr>
              <a:t>of</a:t>
            </a:r>
            <a:r>
              <a:rPr lang="en-US" sz="5400" dirty="0">
                <a:ln w="25400">
                  <a:noFill/>
                </a:ln>
                <a:solidFill>
                  <a:schemeClr val="bg2">
                    <a:lumMod val="25000"/>
                  </a:schemeClr>
                </a:solidFill>
              </a:rPr>
              <a:t> </a:t>
            </a:r>
            <a:r>
              <a:rPr lang="en-US" sz="5400" b="0" dirty="0">
                <a:ln w="25400">
                  <a:noFill/>
                </a:ln>
                <a:solidFill>
                  <a:schemeClr val="bg2">
                    <a:lumMod val="25000"/>
                  </a:schemeClr>
                </a:solidFill>
                <a:latin typeface="Red Hat Display" panose="02010503040201060303" pitchFamily="2" charset="77"/>
              </a:rPr>
              <a:t>the brand</a:t>
            </a:r>
            <a:endParaRPr lang="en-US" sz="5400" b="0" dirty="0">
              <a:solidFill>
                <a:schemeClr val="bg2">
                  <a:lumMod val="25000"/>
                </a:schemeClr>
              </a:solidFill>
              <a:latin typeface="Red Hat Display" panose="02010503040201060303" pitchFamily="2" charset="77"/>
            </a:endParaRPr>
          </a:p>
        </p:txBody>
      </p:sp>
      <p:pic>
        <p:nvPicPr>
          <p:cNvPr id="6" name="Picture 5">
            <a:extLst>
              <a:ext uri="{FF2B5EF4-FFF2-40B4-BE49-F238E27FC236}">
                <a16:creationId xmlns:a16="http://schemas.microsoft.com/office/drawing/2014/main" id="{94DC0DF1-D193-499B-9E89-4D7E9B8CC7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2" y="0"/>
            <a:ext cx="3905251" cy="3905251"/>
          </a:xfrm>
          <a:prstGeom prst="rect">
            <a:avLst/>
          </a:prstGeom>
        </p:spPr>
      </p:pic>
      <p:pic>
        <p:nvPicPr>
          <p:cNvPr id="7" name="Graphic 6">
            <a:extLst>
              <a:ext uri="{FF2B5EF4-FFF2-40B4-BE49-F238E27FC236}">
                <a16:creationId xmlns:a16="http://schemas.microsoft.com/office/drawing/2014/main" id="{AC2B99E6-E55F-4304-86D4-9FA696FC8568}"/>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flipH="1">
            <a:off x="4565822" y="6851822"/>
            <a:ext cx="2292178" cy="2292178"/>
          </a:xfrm>
          <a:prstGeom prst="rect">
            <a:avLst/>
          </a:prstGeom>
        </p:spPr>
      </p:pic>
      <p:pic>
        <p:nvPicPr>
          <p:cNvPr id="3" name="Picture 2">
            <a:extLst>
              <a:ext uri="{FF2B5EF4-FFF2-40B4-BE49-F238E27FC236}">
                <a16:creationId xmlns:a16="http://schemas.microsoft.com/office/drawing/2014/main" id="{D8D91F56-C02E-8E69-D629-58476A1ACB6E}"/>
              </a:ext>
            </a:extLst>
          </p:cNvPr>
          <p:cNvPicPr>
            <a:picLocks noChangeAspect="1"/>
          </p:cNvPicPr>
          <p:nvPr/>
        </p:nvPicPr>
        <p:blipFill rotWithShape="1">
          <a:blip r:embed="rId6">
            <a:extLst>
              <a:ext uri="{28A0092B-C50C-407E-A947-70E740481C1C}">
                <a14:useLocalDpi xmlns:a14="http://schemas.microsoft.com/office/drawing/2010/main" val="0"/>
              </a:ext>
            </a:extLst>
          </a:blip>
          <a:srcRect r="12290"/>
          <a:stretch/>
        </p:blipFill>
        <p:spPr>
          <a:xfrm>
            <a:off x="1864701" y="4357433"/>
            <a:ext cx="3696239" cy="1417162"/>
          </a:xfrm>
          <a:prstGeom prst="rect">
            <a:avLst/>
          </a:prstGeom>
        </p:spPr>
      </p:pic>
      <p:pic>
        <p:nvPicPr>
          <p:cNvPr id="5" name="Picture 4">
            <a:extLst>
              <a:ext uri="{FF2B5EF4-FFF2-40B4-BE49-F238E27FC236}">
                <a16:creationId xmlns:a16="http://schemas.microsoft.com/office/drawing/2014/main" id="{410310A8-C8A0-D054-2CB0-5D30AE99DD5D}"/>
              </a:ext>
            </a:extLst>
          </p:cNvPr>
          <p:cNvPicPr>
            <a:picLocks noChangeAspect="1"/>
          </p:cNvPicPr>
          <p:nvPr/>
        </p:nvPicPr>
        <p:blipFill rotWithShape="1">
          <a:blip r:embed="rId7">
            <a:extLst>
              <a:ext uri="{28A0092B-C50C-407E-A947-70E740481C1C}">
                <a14:useLocalDpi xmlns:a14="http://schemas.microsoft.com/office/drawing/2010/main" val="0"/>
              </a:ext>
            </a:extLst>
          </a:blip>
          <a:srcRect l="13699" t="11855" r="12694" b="10978"/>
          <a:stretch/>
        </p:blipFill>
        <p:spPr>
          <a:xfrm>
            <a:off x="2705265" y="5903606"/>
            <a:ext cx="1447464" cy="1896430"/>
          </a:xfrm>
          <a:prstGeom prst="rect">
            <a:avLst/>
          </a:prstGeom>
        </p:spPr>
      </p:pic>
    </p:spTree>
    <p:extLst>
      <p:ext uri="{BB962C8B-B14F-4D97-AF65-F5344CB8AC3E}">
        <p14:creationId xmlns:p14="http://schemas.microsoft.com/office/powerpoint/2010/main" val="252655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D2F42BB-1349-48AF-BE4C-904F3A8E670F}"/>
              </a:ext>
            </a:extLst>
          </p:cNvPr>
          <p:cNvSpPr/>
          <p:nvPr/>
        </p:nvSpPr>
        <p:spPr>
          <a:xfrm>
            <a:off x="-1" y="0"/>
            <a:ext cx="6858000" cy="9144000"/>
          </a:xfrm>
          <a:prstGeom prst="rect">
            <a:avLst/>
          </a:prstGeom>
          <a:solidFill>
            <a:srgbClr val="C0B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defRPr/>
            </a:pPr>
            <a:endParaRPr lang="en-US" sz="1013" dirty="0">
              <a:solidFill>
                <a:schemeClr val="tx1"/>
              </a:solidFill>
              <a:latin typeface="Red Hat Display" panose="02010503040201060303" pitchFamily="2" charset="0"/>
            </a:endParaRPr>
          </a:p>
        </p:txBody>
      </p:sp>
      <p:sp>
        <p:nvSpPr>
          <p:cNvPr id="26" name="Текст 7">
            <a:extLst>
              <a:ext uri="{FF2B5EF4-FFF2-40B4-BE49-F238E27FC236}">
                <a16:creationId xmlns:a16="http://schemas.microsoft.com/office/drawing/2014/main" id="{B13EB510-15D8-4A77-A00B-128781B61CEF}"/>
              </a:ext>
            </a:extLst>
          </p:cNvPr>
          <p:cNvSpPr txBox="1">
            <a:spLocks/>
          </p:cNvSpPr>
          <p:nvPr/>
        </p:nvSpPr>
        <p:spPr>
          <a:xfrm>
            <a:off x="640396" y="592439"/>
            <a:ext cx="4617403" cy="1262254"/>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514298">
              <a:lnSpc>
                <a:spcPct val="60000"/>
              </a:lnSpc>
              <a:spcBef>
                <a:spcPts val="563"/>
              </a:spcBef>
              <a:defRPr/>
            </a:pPr>
            <a:r>
              <a:rPr lang="en-US" sz="3600" dirty="0">
                <a:ln w="25400">
                  <a:noFill/>
                </a:ln>
                <a:solidFill>
                  <a:schemeClr val="bg1"/>
                </a:solidFill>
              </a:rPr>
              <a:t>Realogy is in </a:t>
            </a:r>
          </a:p>
          <a:p>
            <a:pPr defTabSz="514298">
              <a:lnSpc>
                <a:spcPct val="60000"/>
              </a:lnSpc>
              <a:spcBef>
                <a:spcPts val="563"/>
              </a:spcBef>
              <a:defRPr/>
            </a:pPr>
            <a:r>
              <a:rPr lang="en-US" sz="3600" dirty="0">
                <a:ln w="25400">
                  <a:noFill/>
                </a:ln>
                <a:solidFill>
                  <a:schemeClr val="bg1"/>
                </a:solidFill>
              </a:rPr>
              <a:t>our corner</a:t>
            </a:r>
            <a:endParaRPr lang="en-US" sz="3600" b="0" dirty="0">
              <a:solidFill>
                <a:schemeClr val="bg1"/>
              </a:solidFill>
              <a:latin typeface="Red Hat Display" panose="02010503040201060303" pitchFamily="2" charset="77"/>
            </a:endParaRPr>
          </a:p>
        </p:txBody>
      </p:sp>
      <p:grpSp>
        <p:nvGrpSpPr>
          <p:cNvPr id="3" name="Group 2">
            <a:extLst>
              <a:ext uri="{FF2B5EF4-FFF2-40B4-BE49-F238E27FC236}">
                <a16:creationId xmlns:a16="http://schemas.microsoft.com/office/drawing/2014/main" id="{491BA985-8822-44CD-8DD7-123B78872707}"/>
              </a:ext>
            </a:extLst>
          </p:cNvPr>
          <p:cNvGrpSpPr/>
          <p:nvPr/>
        </p:nvGrpSpPr>
        <p:grpSpPr>
          <a:xfrm>
            <a:off x="1312239" y="2771051"/>
            <a:ext cx="4436721" cy="4194337"/>
            <a:chOff x="3696180" y="3495677"/>
            <a:chExt cx="2751082" cy="2600787"/>
          </a:xfrm>
        </p:grpSpPr>
        <p:pic>
          <p:nvPicPr>
            <p:cNvPr id="13" name="Picture 12">
              <a:extLst>
                <a:ext uri="{FF2B5EF4-FFF2-40B4-BE49-F238E27FC236}">
                  <a16:creationId xmlns:a16="http://schemas.microsoft.com/office/drawing/2014/main" id="{23FFC968-5A46-4C56-8E55-771A25BD5A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20552" y="4096155"/>
              <a:ext cx="2726710" cy="1463334"/>
            </a:xfrm>
            <a:prstGeom prst="rect">
              <a:avLst/>
            </a:prstGeom>
          </p:spPr>
        </p:pic>
        <p:pic>
          <p:nvPicPr>
            <p:cNvPr id="18" name="Picture 17" descr="A picture containing drawing, clock, meter&#10;&#10;Description automatically generated">
              <a:extLst>
                <a:ext uri="{FF2B5EF4-FFF2-40B4-BE49-F238E27FC236}">
                  <a16:creationId xmlns:a16="http://schemas.microsoft.com/office/drawing/2014/main" id="{FA3406DC-9512-422E-968C-C0ADA3A8F1E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28420" y="3495677"/>
              <a:ext cx="2451614" cy="404290"/>
            </a:xfrm>
            <a:prstGeom prst="rect">
              <a:avLst/>
            </a:prstGeom>
          </p:spPr>
        </p:pic>
        <p:sp>
          <p:nvSpPr>
            <p:cNvPr id="2" name="TextBox 1">
              <a:extLst>
                <a:ext uri="{FF2B5EF4-FFF2-40B4-BE49-F238E27FC236}">
                  <a16:creationId xmlns:a16="http://schemas.microsoft.com/office/drawing/2014/main" id="{6D300137-E1BC-4008-993A-7E85818572FC}"/>
                </a:ext>
              </a:extLst>
            </p:cNvPr>
            <p:cNvSpPr txBox="1"/>
            <p:nvPr/>
          </p:nvSpPr>
          <p:spPr>
            <a:xfrm>
              <a:off x="3696180" y="5733862"/>
              <a:ext cx="2634770" cy="362602"/>
            </a:xfrm>
            <a:prstGeom prst="rect">
              <a:avLst/>
            </a:prstGeom>
            <a:noFill/>
          </p:spPr>
          <p:txBody>
            <a:bodyPr wrap="square" rtlCol="0">
              <a:spAutoFit/>
            </a:bodyPr>
            <a:lstStyle/>
            <a:p>
              <a:r>
                <a:rPr lang="en-US" sz="3200" b="1" dirty="0">
                  <a:solidFill>
                    <a:schemeClr val="bg1"/>
                  </a:solidFill>
                  <a:latin typeface="Red Hat Display" panose="02010303040201060303" pitchFamily="2" charset="0"/>
                  <a:ea typeface="Red Hat Display" panose="02010303040201060303" pitchFamily="2" charset="0"/>
                  <a:cs typeface="Red Hat Display" panose="02010303040201060303" pitchFamily="2" charset="0"/>
                </a:rPr>
                <a:t>11 Consecutive Years</a:t>
              </a:r>
            </a:p>
          </p:txBody>
        </p:sp>
      </p:grpSp>
      <p:pic>
        <p:nvPicPr>
          <p:cNvPr id="9" name="Graphic 8">
            <a:extLst>
              <a:ext uri="{FF2B5EF4-FFF2-40B4-BE49-F238E27FC236}">
                <a16:creationId xmlns:a16="http://schemas.microsoft.com/office/drawing/2014/main" id="{610E435C-08D2-4BEA-8EF8-AAD76CB12D0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flipH="1">
            <a:off x="0" y="7448550"/>
            <a:ext cx="1695450" cy="1695450"/>
          </a:xfrm>
          <a:prstGeom prst="rect">
            <a:avLst/>
          </a:prstGeom>
        </p:spPr>
      </p:pic>
      <p:pic>
        <p:nvPicPr>
          <p:cNvPr id="10" name="Picture 9">
            <a:extLst>
              <a:ext uri="{FF2B5EF4-FFF2-40B4-BE49-F238E27FC236}">
                <a16:creationId xmlns:a16="http://schemas.microsoft.com/office/drawing/2014/main" id="{89AC7BAC-B945-46B7-BEED-7C7D424FAAC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6200000">
            <a:off x="3657598" y="0"/>
            <a:ext cx="3200402" cy="3200402"/>
          </a:xfrm>
          <a:prstGeom prst="rect">
            <a:avLst/>
          </a:prstGeom>
        </p:spPr>
      </p:pic>
    </p:spTree>
    <p:extLst>
      <p:ext uri="{BB962C8B-B14F-4D97-AF65-F5344CB8AC3E}">
        <p14:creationId xmlns:p14="http://schemas.microsoft.com/office/powerpoint/2010/main" val="405934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E1CC2C1-B490-4663-9BE5-0C53581622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3" y="-3"/>
            <a:ext cx="4748984" cy="4748984"/>
          </a:xfrm>
          <a:prstGeom prst="rect">
            <a:avLst/>
          </a:prstGeom>
        </p:spPr>
      </p:pic>
      <p:sp>
        <p:nvSpPr>
          <p:cNvPr id="10" name="Текст 7">
            <a:extLst>
              <a:ext uri="{FF2B5EF4-FFF2-40B4-BE49-F238E27FC236}">
                <a16:creationId xmlns:a16="http://schemas.microsoft.com/office/drawing/2014/main" id="{76D46BD9-36C4-459F-A63C-F020FD6CB006}"/>
              </a:ext>
            </a:extLst>
          </p:cNvPr>
          <p:cNvSpPr txBox="1">
            <a:spLocks/>
          </p:cNvSpPr>
          <p:nvPr/>
        </p:nvSpPr>
        <p:spPr>
          <a:xfrm>
            <a:off x="197707" y="346349"/>
            <a:ext cx="2397211" cy="2996153"/>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68">
              <a:lnSpc>
                <a:spcPts val="3200"/>
              </a:lnSpc>
              <a:spcBef>
                <a:spcPts val="0"/>
              </a:spcBef>
              <a:buSzPct val="100000"/>
              <a:defRPr/>
            </a:pPr>
            <a:r>
              <a:rPr lang="en-US" sz="3600" dirty="0">
                <a:solidFill>
                  <a:schemeClr val="tx1"/>
                </a:solidFill>
                <a:latin typeface="Red Hat Display" panose="02010503040201060303" pitchFamily="2" charset="77"/>
              </a:rPr>
              <a:t>10 steps </a:t>
            </a:r>
            <a:r>
              <a:rPr lang="en-US" sz="3600" b="0" dirty="0">
                <a:solidFill>
                  <a:schemeClr val="tx1"/>
                </a:solidFill>
                <a:latin typeface="Red Hat Display" panose="02010503040201060303" pitchFamily="2" charset="77"/>
              </a:rPr>
              <a:t>to selling </a:t>
            </a:r>
          </a:p>
          <a:p>
            <a:pPr defTabSz="765168">
              <a:lnSpc>
                <a:spcPts val="3200"/>
              </a:lnSpc>
              <a:spcBef>
                <a:spcPts val="0"/>
              </a:spcBef>
              <a:buSzPct val="100000"/>
              <a:defRPr/>
            </a:pPr>
            <a:r>
              <a:rPr lang="en-US" sz="3600" b="0" dirty="0">
                <a:solidFill>
                  <a:schemeClr val="tx1"/>
                </a:solidFill>
                <a:latin typeface="Red Hat Display" panose="02010503040201060303" pitchFamily="2" charset="77"/>
              </a:rPr>
              <a:t>a home</a:t>
            </a:r>
          </a:p>
        </p:txBody>
      </p:sp>
      <p:pic>
        <p:nvPicPr>
          <p:cNvPr id="13" name="Graphic 12">
            <a:extLst>
              <a:ext uri="{FF2B5EF4-FFF2-40B4-BE49-F238E27FC236}">
                <a16:creationId xmlns:a16="http://schemas.microsoft.com/office/drawing/2014/main" id="{03A75A5D-D7C3-402A-A71F-F8C8910B9DF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flipH="1">
            <a:off x="5897659" y="8183659"/>
            <a:ext cx="960338" cy="960338"/>
          </a:xfrm>
          <a:prstGeom prst="rect">
            <a:avLst/>
          </a:prstGeom>
        </p:spPr>
      </p:pic>
      <p:pic>
        <p:nvPicPr>
          <p:cNvPr id="14" name="Graphic 13">
            <a:extLst>
              <a:ext uri="{FF2B5EF4-FFF2-40B4-BE49-F238E27FC236}">
                <a16:creationId xmlns:a16="http://schemas.microsoft.com/office/drawing/2014/main" id="{8C3CA682-6729-494B-8BFB-19771B7F3B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0784" y="1666387"/>
            <a:ext cx="6236431" cy="6675014"/>
          </a:xfrm>
          <a:prstGeom prst="rect">
            <a:avLst/>
          </a:prstGeom>
        </p:spPr>
      </p:pic>
    </p:spTree>
    <p:extLst>
      <p:ext uri="{BB962C8B-B14F-4D97-AF65-F5344CB8AC3E}">
        <p14:creationId xmlns:p14="http://schemas.microsoft.com/office/powerpoint/2010/main" val="3027922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Текст 78">
            <a:extLst>
              <a:ext uri="{FF2B5EF4-FFF2-40B4-BE49-F238E27FC236}">
                <a16:creationId xmlns:a16="http://schemas.microsoft.com/office/drawing/2014/main" id="{643606A3-330A-42C4-A7CE-22F1A3C24A92}"/>
              </a:ext>
            </a:extLst>
          </p:cNvPr>
          <p:cNvSpPr txBox="1">
            <a:spLocks/>
          </p:cNvSpPr>
          <p:nvPr/>
        </p:nvSpPr>
        <p:spPr>
          <a:xfrm>
            <a:off x="655861" y="444931"/>
            <a:ext cx="5359220" cy="707669"/>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defTabSz="765168">
              <a:lnSpc>
                <a:spcPts val="4050"/>
              </a:lnSpc>
              <a:spcBef>
                <a:spcPts val="418"/>
              </a:spcBef>
              <a:defRPr/>
            </a:pPr>
            <a:r>
              <a:rPr lang="en-US" sz="5400" dirty="0">
                <a:solidFill>
                  <a:schemeClr val="bg2">
                    <a:lumMod val="25000"/>
                  </a:schemeClr>
                </a:solidFill>
              </a:rPr>
              <a:t>Globally known</a:t>
            </a:r>
          </a:p>
        </p:txBody>
      </p:sp>
      <p:pic>
        <p:nvPicPr>
          <p:cNvPr id="51" name="Graphic 50">
            <a:extLst>
              <a:ext uri="{FF2B5EF4-FFF2-40B4-BE49-F238E27FC236}">
                <a16:creationId xmlns:a16="http://schemas.microsoft.com/office/drawing/2014/main" id="{2E73F348-397F-4BAE-BB06-0C6B22AFE2F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flipH="1">
            <a:off x="254001" y="7619998"/>
            <a:ext cx="1270000" cy="1270000"/>
          </a:xfrm>
          <a:prstGeom prst="rect">
            <a:avLst/>
          </a:prstGeom>
        </p:spPr>
      </p:pic>
      <p:grpSp>
        <p:nvGrpSpPr>
          <p:cNvPr id="4" name="Group 3">
            <a:extLst>
              <a:ext uri="{FF2B5EF4-FFF2-40B4-BE49-F238E27FC236}">
                <a16:creationId xmlns:a16="http://schemas.microsoft.com/office/drawing/2014/main" id="{083215F7-3A3D-4ADD-8089-8677C5A302D8}"/>
              </a:ext>
            </a:extLst>
          </p:cNvPr>
          <p:cNvGrpSpPr/>
          <p:nvPr/>
        </p:nvGrpSpPr>
        <p:grpSpPr>
          <a:xfrm rot="1507577">
            <a:off x="-958692" y="2722529"/>
            <a:ext cx="4705849" cy="4809625"/>
            <a:chOff x="-592722" y="3655843"/>
            <a:chExt cx="4167531" cy="4259433"/>
          </a:xfrm>
        </p:grpSpPr>
        <p:pic>
          <p:nvPicPr>
            <p:cNvPr id="13" name="Picture 12">
              <a:extLst>
                <a:ext uri="{FF2B5EF4-FFF2-40B4-BE49-F238E27FC236}">
                  <a16:creationId xmlns:a16="http://schemas.microsoft.com/office/drawing/2014/main" id="{129DFC09-74D6-4ED4-A6EB-A942CC18592F}"/>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rot="666294">
              <a:off x="3076212" y="5987214"/>
              <a:ext cx="490414" cy="334425"/>
            </a:xfrm>
            <a:prstGeom prst="rect">
              <a:avLst/>
            </a:prstGeom>
          </p:spPr>
        </p:pic>
        <p:pic>
          <p:nvPicPr>
            <p:cNvPr id="47" name="Picture 46">
              <a:extLst>
                <a:ext uri="{FF2B5EF4-FFF2-40B4-BE49-F238E27FC236}">
                  <a16:creationId xmlns:a16="http://schemas.microsoft.com/office/drawing/2014/main" id="{856DBE1E-3C8B-4A39-9F2E-80A760B07188}"/>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rot="21148327">
              <a:off x="3084396" y="5371927"/>
              <a:ext cx="490413" cy="335207"/>
            </a:xfrm>
            <a:prstGeom prst="rect">
              <a:avLst/>
            </a:prstGeom>
          </p:spPr>
        </p:pic>
        <p:pic>
          <p:nvPicPr>
            <p:cNvPr id="43" name="Picture 42">
              <a:extLst>
                <a:ext uri="{FF2B5EF4-FFF2-40B4-BE49-F238E27FC236}">
                  <a16:creationId xmlns:a16="http://schemas.microsoft.com/office/drawing/2014/main" id="{837D04A7-961E-4E41-91BB-21E84AE7CD2A}"/>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rot="19993955">
              <a:off x="2903764" y="4785752"/>
              <a:ext cx="490415" cy="334425"/>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0623FC2F-51E3-4E4F-AB8A-8A7DA1F3472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8842730">
              <a:off x="2509144" y="4266397"/>
              <a:ext cx="493763" cy="335207"/>
            </a:xfrm>
            <a:prstGeom prst="rect">
              <a:avLst/>
            </a:prstGeom>
          </p:spPr>
        </p:pic>
        <p:pic>
          <p:nvPicPr>
            <p:cNvPr id="42" name="Picture 41">
              <a:extLst>
                <a:ext uri="{FF2B5EF4-FFF2-40B4-BE49-F238E27FC236}">
                  <a16:creationId xmlns:a16="http://schemas.microsoft.com/office/drawing/2014/main" id="{B194CF10-5F2D-4F30-AE4E-EC639E891EC1}"/>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rot="17649113">
              <a:off x="1953983" y="3873850"/>
              <a:ext cx="510683" cy="334036"/>
            </a:xfrm>
            <a:prstGeom prst="rect">
              <a:avLst/>
            </a:prstGeom>
          </p:spPr>
        </p:pic>
        <p:pic>
          <p:nvPicPr>
            <p:cNvPr id="5" name="Picture 4">
              <a:extLst>
                <a:ext uri="{FF2B5EF4-FFF2-40B4-BE49-F238E27FC236}">
                  <a16:creationId xmlns:a16="http://schemas.microsoft.com/office/drawing/2014/main" id="{D3A8E4D3-296C-4ACC-AABE-4B189D1E676E}"/>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rot="16200000">
              <a:off x="1309103" y="3733972"/>
              <a:ext cx="491466" cy="335207"/>
            </a:xfrm>
            <a:prstGeom prst="rect">
              <a:avLst/>
            </a:prstGeom>
          </p:spPr>
        </p:pic>
        <p:pic>
          <p:nvPicPr>
            <p:cNvPr id="7" name="Picture 6">
              <a:extLst>
                <a:ext uri="{FF2B5EF4-FFF2-40B4-BE49-F238E27FC236}">
                  <a16:creationId xmlns:a16="http://schemas.microsoft.com/office/drawing/2014/main" id="{D9714056-8F4B-4387-B9B7-09C938F222EE}"/>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rot="15176169">
              <a:off x="667352" y="3808171"/>
              <a:ext cx="471948" cy="335719"/>
            </a:xfrm>
            <a:prstGeom prst="rect">
              <a:avLst/>
            </a:prstGeom>
          </p:spPr>
        </p:pic>
        <p:pic>
          <p:nvPicPr>
            <p:cNvPr id="41" name="Picture 40" descr="A picture containing food, drawing&#10;&#10;Description automatically generated">
              <a:extLst>
                <a:ext uri="{FF2B5EF4-FFF2-40B4-BE49-F238E27FC236}">
                  <a16:creationId xmlns:a16="http://schemas.microsoft.com/office/drawing/2014/main" id="{9CD22A30-48AB-44B7-8679-F2F6EE808C4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4195479">
              <a:off x="71662" y="4073286"/>
              <a:ext cx="500200" cy="337586"/>
            </a:xfrm>
            <a:prstGeom prst="rect">
              <a:avLst/>
            </a:prstGeom>
            <a:ln>
              <a:solidFill>
                <a:schemeClr val="bg1">
                  <a:lumMod val="85000"/>
                </a:schemeClr>
              </a:solidFill>
            </a:ln>
          </p:spPr>
        </p:pic>
        <p:pic>
          <p:nvPicPr>
            <p:cNvPr id="9" name="Picture 8">
              <a:extLst>
                <a:ext uri="{FF2B5EF4-FFF2-40B4-BE49-F238E27FC236}">
                  <a16:creationId xmlns:a16="http://schemas.microsoft.com/office/drawing/2014/main" id="{5C036752-6ACA-4A93-B56E-D7D5B89C31F3}"/>
                </a:ext>
              </a:extLst>
            </p:cNvPr>
            <p:cNvPicPr>
              <a:picLocks noChangeAspect="1"/>
            </p:cNvPicPr>
            <p:nvPr/>
          </p:nvPicPr>
          <p:blipFill>
            <a:blip r:embed="rId13" cstate="print">
              <a:extLst>
                <a:ext uri="{28A0092B-C50C-407E-A947-70E740481C1C}">
                  <a14:useLocalDpi xmlns:a14="http://schemas.microsoft.com/office/drawing/2010/main"/>
                </a:ext>
              </a:extLst>
            </a:blip>
            <a:srcRect/>
            <a:stretch/>
          </p:blipFill>
          <p:spPr>
            <a:xfrm rot="20092423">
              <a:off x="-592722" y="3898411"/>
              <a:ext cx="4000703" cy="4016865"/>
            </a:xfrm>
            <a:prstGeom prst="rect">
              <a:avLst/>
            </a:prstGeom>
          </p:spPr>
        </p:pic>
      </p:grpSp>
      <p:pic>
        <p:nvPicPr>
          <p:cNvPr id="52" name="Graphic 51">
            <a:extLst>
              <a:ext uri="{FF2B5EF4-FFF2-40B4-BE49-F238E27FC236}">
                <a16:creationId xmlns:a16="http://schemas.microsoft.com/office/drawing/2014/main" id="{855C6610-3A52-44F9-AC7E-87A190049EE3}"/>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flipH="1">
            <a:off x="6089649" y="0"/>
            <a:ext cx="782217" cy="782217"/>
          </a:xfrm>
          <a:prstGeom prst="rect">
            <a:avLst/>
          </a:prstGeom>
        </p:spPr>
      </p:pic>
      <p:sp>
        <p:nvSpPr>
          <p:cNvPr id="54" name="Текст 78">
            <a:extLst>
              <a:ext uri="{FF2B5EF4-FFF2-40B4-BE49-F238E27FC236}">
                <a16:creationId xmlns:a16="http://schemas.microsoft.com/office/drawing/2014/main" id="{24CE9153-8DF3-4601-972A-5C793AF0E8B5}"/>
              </a:ext>
            </a:extLst>
          </p:cNvPr>
          <p:cNvSpPr txBox="1">
            <a:spLocks/>
          </p:cNvSpPr>
          <p:nvPr/>
        </p:nvSpPr>
        <p:spPr>
          <a:xfrm>
            <a:off x="1743883" y="1808147"/>
            <a:ext cx="984744"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ts val="7200"/>
              </a:lnSpc>
              <a:spcBef>
                <a:spcPts val="744"/>
              </a:spcBef>
              <a:spcAft>
                <a:spcPts val="0"/>
              </a:spcAft>
              <a:buClrTx/>
              <a:buSzPct val="100000"/>
              <a:buFontTx/>
              <a:buNone/>
              <a:tabLst/>
              <a:defRPr/>
            </a:pPr>
            <a:r>
              <a:rPr kumimoji="0" lang="en-US" sz="4000" b="1" i="0" u="none" strike="noStrike" kern="1200" cap="none" spc="0" normalizeH="0" baseline="0" noProof="0" dirty="0">
                <a:ln>
                  <a:noFill/>
                </a:ln>
                <a:solidFill>
                  <a:srgbClr val="C0B3B6"/>
                </a:solidFill>
                <a:effectLst/>
                <a:uLnTx/>
                <a:uFillTx/>
                <a:latin typeface="Red Hat Display" panose="02010503040201060303" pitchFamily="2" charset="0"/>
                <a:ea typeface="+mn-ea"/>
                <a:cs typeface="+mn-cs"/>
              </a:rPr>
              <a:t>33</a:t>
            </a:r>
          </a:p>
        </p:txBody>
      </p:sp>
      <p:sp>
        <p:nvSpPr>
          <p:cNvPr id="55" name="Текст 78">
            <a:extLst>
              <a:ext uri="{FF2B5EF4-FFF2-40B4-BE49-F238E27FC236}">
                <a16:creationId xmlns:a16="http://schemas.microsoft.com/office/drawing/2014/main" id="{33C930B9-B49E-4505-BE26-201C4CF76440}"/>
              </a:ext>
            </a:extLst>
          </p:cNvPr>
          <p:cNvSpPr txBox="1">
            <a:spLocks/>
          </p:cNvSpPr>
          <p:nvPr/>
        </p:nvSpPr>
        <p:spPr>
          <a:xfrm>
            <a:off x="2412681" y="1916066"/>
            <a:ext cx="1426031"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ct val="100000"/>
              </a:lnSpc>
              <a:spcBef>
                <a:spcPts val="744"/>
              </a:spcBef>
              <a:spcAft>
                <a:spcPts val="0"/>
              </a:spcAft>
              <a:buClrTx/>
              <a:buSzPct val="100000"/>
              <a:buFontTx/>
              <a:buNone/>
              <a:tabLst/>
              <a:defRPr/>
            </a:pPr>
            <a:r>
              <a:rPr kumimoji="0" lang="en-US" sz="1200" b="1"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rPr>
              <a:t>Countries</a:t>
            </a:r>
            <a:br>
              <a:rPr kumimoji="0" lang="en-US" sz="1200" b="1"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rPr>
            </a:br>
            <a:r>
              <a:rPr kumimoji="0" lang="en-US" sz="1200" b="1"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rPr>
              <a:t>Worldwide</a:t>
            </a:r>
          </a:p>
        </p:txBody>
      </p:sp>
      <p:sp>
        <p:nvSpPr>
          <p:cNvPr id="57" name="Текст 78">
            <a:extLst>
              <a:ext uri="{FF2B5EF4-FFF2-40B4-BE49-F238E27FC236}">
                <a16:creationId xmlns:a16="http://schemas.microsoft.com/office/drawing/2014/main" id="{AA532127-2EC8-466B-BBA6-EF1B76D549B2}"/>
              </a:ext>
            </a:extLst>
          </p:cNvPr>
          <p:cNvSpPr txBox="1">
            <a:spLocks/>
          </p:cNvSpPr>
          <p:nvPr/>
        </p:nvSpPr>
        <p:spPr>
          <a:xfrm>
            <a:off x="3010715" y="2434345"/>
            <a:ext cx="984744"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ts val="7200"/>
              </a:lnSpc>
              <a:spcBef>
                <a:spcPts val="744"/>
              </a:spcBef>
              <a:spcAft>
                <a:spcPts val="0"/>
              </a:spcAft>
              <a:buClrTx/>
              <a:buSzPct val="100000"/>
              <a:buFontTx/>
              <a:buNone/>
              <a:tabLst/>
              <a:defRPr/>
            </a:pPr>
            <a:r>
              <a:rPr kumimoji="0" lang="en-US" sz="4000" b="1" i="0" u="none" strike="noStrike" kern="1200" cap="none" spc="0" normalizeH="0" baseline="0" noProof="0" dirty="0">
                <a:ln>
                  <a:noFill/>
                </a:ln>
                <a:solidFill>
                  <a:srgbClr val="C0B3B6"/>
                </a:solidFill>
                <a:effectLst/>
                <a:uLnTx/>
                <a:uFillTx/>
                <a:latin typeface="Red Hat Display" panose="02010503040201060303" pitchFamily="2" charset="0"/>
                <a:ea typeface="+mn-ea"/>
                <a:cs typeface="+mn-cs"/>
              </a:rPr>
              <a:t>44</a:t>
            </a:r>
          </a:p>
        </p:txBody>
      </p:sp>
      <p:sp>
        <p:nvSpPr>
          <p:cNvPr id="58" name="Текст 78">
            <a:extLst>
              <a:ext uri="{FF2B5EF4-FFF2-40B4-BE49-F238E27FC236}">
                <a16:creationId xmlns:a16="http://schemas.microsoft.com/office/drawing/2014/main" id="{AA2B60B7-668A-4953-BEFB-A73429F4D31C}"/>
              </a:ext>
            </a:extLst>
          </p:cNvPr>
          <p:cNvSpPr txBox="1">
            <a:spLocks/>
          </p:cNvSpPr>
          <p:nvPr/>
        </p:nvSpPr>
        <p:spPr>
          <a:xfrm>
            <a:off x="3752109" y="2538953"/>
            <a:ext cx="1426031"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ct val="100000"/>
              </a:lnSpc>
              <a:spcBef>
                <a:spcPts val="744"/>
              </a:spcBef>
              <a:spcAft>
                <a:spcPts val="0"/>
              </a:spcAft>
              <a:buClrTx/>
              <a:buSzPct val="100000"/>
              <a:buFontTx/>
              <a:buNone/>
              <a:tabLst/>
              <a:defRPr/>
            </a:pPr>
            <a:r>
              <a:rPr kumimoji="0" lang="en-US" sz="1200" b="1"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rPr>
              <a:t>U.S.</a:t>
            </a:r>
            <a:br>
              <a:rPr kumimoji="0" lang="en-US" sz="1200" b="1"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rPr>
            </a:br>
            <a:r>
              <a:rPr kumimoji="0" lang="en-US" sz="1200" b="1"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rPr>
              <a:t> States</a:t>
            </a:r>
          </a:p>
        </p:txBody>
      </p:sp>
      <p:sp>
        <p:nvSpPr>
          <p:cNvPr id="60" name="Текст 78">
            <a:extLst>
              <a:ext uri="{FF2B5EF4-FFF2-40B4-BE49-F238E27FC236}">
                <a16:creationId xmlns:a16="http://schemas.microsoft.com/office/drawing/2014/main" id="{F6DF2476-92BB-4547-8A80-CA2124CB0B21}"/>
              </a:ext>
            </a:extLst>
          </p:cNvPr>
          <p:cNvSpPr txBox="1">
            <a:spLocks/>
          </p:cNvSpPr>
          <p:nvPr/>
        </p:nvSpPr>
        <p:spPr>
          <a:xfrm>
            <a:off x="3891442" y="3083395"/>
            <a:ext cx="1095342"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ts val="7200"/>
              </a:lnSpc>
              <a:spcBef>
                <a:spcPts val="744"/>
              </a:spcBef>
              <a:spcAft>
                <a:spcPts val="0"/>
              </a:spcAft>
              <a:buClrTx/>
              <a:buSzPct val="100000"/>
              <a:buFontTx/>
              <a:buNone/>
              <a:tabLst/>
              <a:defRPr/>
            </a:pPr>
            <a:r>
              <a:rPr lang="en-US" sz="4000" dirty="0">
                <a:solidFill>
                  <a:srgbClr val="C0B3B6"/>
                </a:solidFill>
                <a:latin typeface="Red Hat Display"/>
              </a:rPr>
              <a:t>200</a:t>
            </a:r>
            <a:endParaRPr kumimoji="0" lang="en-US" sz="4000" b="1" i="0" u="none" strike="noStrike" kern="1200" cap="none" spc="0" normalizeH="0" baseline="0" noProof="0" dirty="0">
              <a:ln>
                <a:noFill/>
              </a:ln>
              <a:solidFill>
                <a:srgbClr val="C0B3B6"/>
              </a:solidFill>
              <a:effectLst/>
              <a:uLnTx/>
              <a:uFillTx/>
              <a:latin typeface="Red Hat Display" panose="02010503040201060303" pitchFamily="2" charset="0"/>
              <a:ea typeface="+mn-ea"/>
              <a:cs typeface="+mn-cs"/>
            </a:endParaRPr>
          </a:p>
        </p:txBody>
      </p:sp>
      <p:sp>
        <p:nvSpPr>
          <p:cNvPr id="61" name="Текст 78">
            <a:extLst>
              <a:ext uri="{FF2B5EF4-FFF2-40B4-BE49-F238E27FC236}">
                <a16:creationId xmlns:a16="http://schemas.microsoft.com/office/drawing/2014/main" id="{6A4571A9-A001-4092-B174-C4F7B6F6C318}"/>
              </a:ext>
            </a:extLst>
          </p:cNvPr>
          <p:cNvSpPr txBox="1">
            <a:spLocks/>
          </p:cNvSpPr>
          <p:nvPr/>
        </p:nvSpPr>
        <p:spPr>
          <a:xfrm>
            <a:off x="4927083" y="3211247"/>
            <a:ext cx="1426031"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ct val="100000"/>
              </a:lnSpc>
              <a:spcBef>
                <a:spcPts val="744"/>
              </a:spcBef>
              <a:spcAft>
                <a:spcPts val="0"/>
              </a:spcAft>
              <a:buClrTx/>
              <a:buSzPct val="100000"/>
              <a:buFontTx/>
              <a:buNone/>
              <a:tabLst/>
              <a:defRPr/>
            </a:pPr>
            <a:r>
              <a:rPr kumimoji="0" lang="en-US" sz="1200" b="1"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rPr>
              <a:t>U.S.</a:t>
            </a:r>
            <a:br>
              <a:rPr kumimoji="0" lang="en-US" sz="1200" b="1"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rPr>
            </a:br>
            <a:r>
              <a:rPr kumimoji="0" lang="en-US" sz="1200" b="1"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rPr>
              <a:t>Companies</a:t>
            </a:r>
          </a:p>
        </p:txBody>
      </p:sp>
      <p:sp>
        <p:nvSpPr>
          <p:cNvPr id="63" name="Текст 78">
            <a:extLst>
              <a:ext uri="{FF2B5EF4-FFF2-40B4-BE49-F238E27FC236}">
                <a16:creationId xmlns:a16="http://schemas.microsoft.com/office/drawing/2014/main" id="{4C87D364-98EB-40A9-BB4C-06DE75174883}"/>
              </a:ext>
            </a:extLst>
          </p:cNvPr>
          <p:cNvSpPr txBox="1">
            <a:spLocks/>
          </p:cNvSpPr>
          <p:nvPr/>
        </p:nvSpPr>
        <p:spPr>
          <a:xfrm>
            <a:off x="4086296" y="5376153"/>
            <a:ext cx="2289005"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ts val="7200"/>
              </a:lnSpc>
              <a:spcBef>
                <a:spcPts val="744"/>
              </a:spcBef>
              <a:spcAft>
                <a:spcPts val="0"/>
              </a:spcAft>
              <a:buClrTx/>
              <a:buSzPct val="100000"/>
              <a:buFontTx/>
              <a:buNone/>
              <a:tabLst/>
              <a:defRPr/>
            </a:pPr>
            <a:r>
              <a:rPr lang="en-US" sz="4000" dirty="0">
                <a:solidFill>
                  <a:srgbClr val="C0B3B6"/>
                </a:solidFill>
                <a:latin typeface="Red Hat Display"/>
              </a:rPr>
              <a:t>2,350</a:t>
            </a:r>
            <a:endParaRPr kumimoji="0" lang="en-US" sz="4000" b="1" i="0" u="none" strike="noStrike" kern="1200" cap="none" spc="0" normalizeH="0" baseline="0" noProof="0" dirty="0">
              <a:ln>
                <a:noFill/>
              </a:ln>
              <a:solidFill>
                <a:srgbClr val="C0B3B6"/>
              </a:solidFill>
              <a:effectLst/>
              <a:uLnTx/>
              <a:uFillTx/>
              <a:latin typeface="Red Hat Display" panose="02010503040201060303" pitchFamily="2" charset="0"/>
              <a:ea typeface="+mn-ea"/>
              <a:cs typeface="+mn-cs"/>
            </a:endParaRPr>
          </a:p>
        </p:txBody>
      </p:sp>
      <p:sp>
        <p:nvSpPr>
          <p:cNvPr id="64" name="Текст 78">
            <a:extLst>
              <a:ext uri="{FF2B5EF4-FFF2-40B4-BE49-F238E27FC236}">
                <a16:creationId xmlns:a16="http://schemas.microsoft.com/office/drawing/2014/main" id="{58559046-544D-4DC2-9A8F-5ECDB1937299}"/>
              </a:ext>
            </a:extLst>
          </p:cNvPr>
          <p:cNvSpPr txBox="1">
            <a:spLocks/>
          </p:cNvSpPr>
          <p:nvPr/>
        </p:nvSpPr>
        <p:spPr>
          <a:xfrm>
            <a:off x="5598942" y="5464533"/>
            <a:ext cx="1426031"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ct val="100000"/>
              </a:lnSpc>
              <a:spcBef>
                <a:spcPts val="744"/>
              </a:spcBef>
              <a:spcAft>
                <a:spcPts val="0"/>
              </a:spcAft>
              <a:buClrTx/>
              <a:buSzPct val="100000"/>
              <a:buFontTx/>
              <a:buNone/>
              <a:tabLst/>
              <a:defRPr/>
            </a:pPr>
            <a:r>
              <a:rPr kumimoji="0" lang="en-US" sz="1200" b="1"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rPr>
              <a:t>Offices</a:t>
            </a:r>
            <a:br>
              <a:rPr kumimoji="0" lang="en-US" sz="1200" b="1"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rPr>
            </a:br>
            <a:r>
              <a:rPr kumimoji="0" lang="en-US" sz="1200" b="1"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rPr>
              <a:t>Worldwide</a:t>
            </a:r>
          </a:p>
        </p:txBody>
      </p:sp>
      <p:sp>
        <p:nvSpPr>
          <p:cNvPr id="66" name="Текст 78">
            <a:extLst>
              <a:ext uri="{FF2B5EF4-FFF2-40B4-BE49-F238E27FC236}">
                <a16:creationId xmlns:a16="http://schemas.microsoft.com/office/drawing/2014/main" id="{0C53B7D6-AC04-404B-A99C-718A484616C5}"/>
              </a:ext>
            </a:extLst>
          </p:cNvPr>
          <p:cNvSpPr txBox="1">
            <a:spLocks/>
          </p:cNvSpPr>
          <p:nvPr/>
        </p:nvSpPr>
        <p:spPr>
          <a:xfrm>
            <a:off x="3463802" y="6578834"/>
            <a:ext cx="1812263"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ts val="7200"/>
              </a:lnSpc>
              <a:spcBef>
                <a:spcPts val="744"/>
              </a:spcBef>
              <a:spcAft>
                <a:spcPts val="0"/>
              </a:spcAft>
              <a:buClrTx/>
              <a:buSzPct val="100000"/>
              <a:buFontTx/>
              <a:buNone/>
              <a:tabLst/>
              <a:defRPr/>
            </a:pPr>
            <a:r>
              <a:rPr lang="en-US" sz="4000" dirty="0">
                <a:solidFill>
                  <a:srgbClr val="C0B3B6"/>
                </a:solidFill>
                <a:latin typeface="Red Hat Display"/>
              </a:rPr>
              <a:t>39,000</a:t>
            </a:r>
            <a:endParaRPr kumimoji="0" lang="en-US" sz="4000" b="1" i="0" u="none" strike="noStrike" kern="1200" cap="none" spc="0" normalizeH="0" baseline="0" noProof="0" dirty="0">
              <a:ln>
                <a:noFill/>
              </a:ln>
              <a:solidFill>
                <a:srgbClr val="C0B3B6"/>
              </a:solidFill>
              <a:effectLst/>
              <a:uLnTx/>
              <a:uFillTx/>
              <a:latin typeface="Red Hat Display" panose="02010503040201060303" pitchFamily="2" charset="0"/>
              <a:ea typeface="+mn-ea"/>
              <a:cs typeface="+mn-cs"/>
            </a:endParaRPr>
          </a:p>
        </p:txBody>
      </p:sp>
      <p:sp>
        <p:nvSpPr>
          <p:cNvPr id="67" name="Текст 78">
            <a:extLst>
              <a:ext uri="{FF2B5EF4-FFF2-40B4-BE49-F238E27FC236}">
                <a16:creationId xmlns:a16="http://schemas.microsoft.com/office/drawing/2014/main" id="{841A77E3-5EAF-437E-ADB6-7DD878E15B7F}"/>
              </a:ext>
            </a:extLst>
          </p:cNvPr>
          <p:cNvSpPr txBox="1">
            <a:spLocks/>
          </p:cNvSpPr>
          <p:nvPr/>
        </p:nvSpPr>
        <p:spPr>
          <a:xfrm>
            <a:off x="5326334" y="6723420"/>
            <a:ext cx="1426031"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a:lnSpc>
                <a:spcPct val="100000"/>
              </a:lnSpc>
              <a:spcBef>
                <a:spcPts val="744"/>
              </a:spcBef>
              <a:spcAft>
                <a:spcPts val="0"/>
              </a:spcAft>
              <a:buNone/>
              <a:tabLst/>
              <a:defRPr/>
            </a:pPr>
            <a:r>
              <a:rPr lang="en-US" sz="1200" dirty="0">
                <a:solidFill>
                  <a:schemeClr val="tx1"/>
                </a:solidFill>
                <a:latin typeface="Red Hat Display"/>
              </a:rPr>
              <a:t>Agents</a:t>
            </a:r>
            <a:br>
              <a:rPr lang="en-US" sz="1200" b="1" i="0" u="none" strike="noStrike" kern="1200" cap="none" spc="0" normalizeH="0" baseline="0" noProof="0" dirty="0">
                <a:ln>
                  <a:noFill/>
                </a:ln>
                <a:solidFill>
                  <a:schemeClr val="tx1"/>
                </a:solidFill>
                <a:effectLst/>
                <a:uLnTx/>
                <a:uFillTx/>
                <a:latin typeface="Red Hat Display" panose="02010503040201060303" pitchFamily="2" charset="0"/>
              </a:rPr>
            </a:br>
            <a:r>
              <a:rPr lang="en-US" sz="1200" dirty="0">
                <a:solidFill>
                  <a:schemeClr val="tx1"/>
                </a:solidFill>
                <a:latin typeface="Red Hat Display"/>
              </a:rPr>
              <a:t>Worldwide</a:t>
            </a:r>
            <a:endParaRPr lang="en-US" dirty="0">
              <a:solidFill>
                <a:schemeClr val="tx1"/>
              </a:solidFill>
            </a:endParaRPr>
          </a:p>
        </p:txBody>
      </p:sp>
      <p:sp>
        <p:nvSpPr>
          <p:cNvPr id="69" name="Текст 78">
            <a:extLst>
              <a:ext uri="{FF2B5EF4-FFF2-40B4-BE49-F238E27FC236}">
                <a16:creationId xmlns:a16="http://schemas.microsoft.com/office/drawing/2014/main" id="{CF3C082D-ECC0-4684-B534-26CAD639C781}"/>
              </a:ext>
            </a:extLst>
          </p:cNvPr>
          <p:cNvSpPr txBox="1">
            <a:spLocks/>
          </p:cNvSpPr>
          <p:nvPr/>
        </p:nvSpPr>
        <p:spPr>
          <a:xfrm>
            <a:off x="4135970" y="4121753"/>
            <a:ext cx="2162318"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rtl="0" eaLnBrk="1" fontAlgn="auto" latinLnBrk="0" hangingPunct="1">
              <a:lnSpc>
                <a:spcPts val="7200"/>
              </a:lnSpc>
              <a:spcBef>
                <a:spcPts val="744"/>
              </a:spcBef>
              <a:spcAft>
                <a:spcPts val="0"/>
              </a:spcAft>
              <a:buClrTx/>
              <a:buSzPct val="100000"/>
              <a:buFontTx/>
              <a:buNone/>
              <a:tabLst/>
              <a:defRPr/>
            </a:pPr>
            <a:r>
              <a:rPr lang="en-US" sz="4000" dirty="0">
                <a:solidFill>
                  <a:srgbClr val="C0B3B6"/>
                </a:solidFill>
                <a:latin typeface="Red Hat Display"/>
              </a:rPr>
              <a:t>13,350</a:t>
            </a:r>
            <a:endParaRPr lang="en-US" dirty="0">
              <a:solidFill>
                <a:srgbClr val="C0B3B6"/>
              </a:solidFill>
              <a:ea typeface="+mn-ea"/>
              <a:cs typeface="+mn-cs"/>
            </a:endParaRPr>
          </a:p>
        </p:txBody>
      </p:sp>
      <p:sp>
        <p:nvSpPr>
          <p:cNvPr id="70" name="Текст 78">
            <a:extLst>
              <a:ext uri="{FF2B5EF4-FFF2-40B4-BE49-F238E27FC236}">
                <a16:creationId xmlns:a16="http://schemas.microsoft.com/office/drawing/2014/main" id="{BF8F69F4-1AF7-4463-B404-EE8C213F92EF}"/>
              </a:ext>
            </a:extLst>
          </p:cNvPr>
          <p:cNvSpPr txBox="1">
            <a:spLocks/>
          </p:cNvSpPr>
          <p:nvPr/>
        </p:nvSpPr>
        <p:spPr>
          <a:xfrm>
            <a:off x="5862859" y="4230235"/>
            <a:ext cx="1426031"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a:lnSpc>
                <a:spcPct val="100000"/>
              </a:lnSpc>
              <a:spcBef>
                <a:spcPts val="744"/>
              </a:spcBef>
              <a:spcAft>
                <a:spcPts val="0"/>
              </a:spcAft>
              <a:buNone/>
              <a:tabLst/>
              <a:defRPr/>
            </a:pPr>
            <a:r>
              <a:rPr lang="en-US" sz="1200" dirty="0">
                <a:solidFill>
                  <a:schemeClr val="tx1"/>
                </a:solidFill>
                <a:latin typeface="Red Hat Display"/>
              </a:rPr>
              <a:t>U.S.</a:t>
            </a:r>
            <a:br>
              <a:rPr lang="en-US" sz="1200" b="1" i="0" u="none" strike="noStrike" kern="1200" cap="none" spc="0" normalizeH="0" baseline="0" noProof="0" dirty="0">
                <a:ln>
                  <a:noFill/>
                </a:ln>
                <a:solidFill>
                  <a:schemeClr val="tx1"/>
                </a:solidFill>
                <a:effectLst/>
                <a:uLnTx/>
                <a:uFillTx/>
                <a:latin typeface="Red Hat Display" panose="02010503040201060303" pitchFamily="2" charset="0"/>
              </a:rPr>
            </a:br>
            <a:r>
              <a:rPr kumimoji="0" lang="en-US" sz="1200" b="1" i="0" u="none" strike="noStrike" kern="1200" cap="none" spc="0" normalizeH="0" baseline="0" noProof="0" dirty="0">
                <a:ln>
                  <a:noFill/>
                </a:ln>
                <a:solidFill>
                  <a:schemeClr val="tx1"/>
                </a:solidFill>
                <a:effectLst/>
                <a:uLnTx/>
                <a:uFillTx/>
                <a:latin typeface="Red Hat Display"/>
              </a:rPr>
              <a:t>Agents</a:t>
            </a:r>
            <a:endParaRPr lang="en-US" dirty="0">
              <a:solidFill>
                <a:schemeClr val="tx1"/>
              </a:solidFill>
              <a:latin typeface="Red Hat Display"/>
            </a:endParaRPr>
          </a:p>
        </p:txBody>
      </p:sp>
      <p:sp>
        <p:nvSpPr>
          <p:cNvPr id="71" name="Текст 78">
            <a:extLst>
              <a:ext uri="{FF2B5EF4-FFF2-40B4-BE49-F238E27FC236}">
                <a16:creationId xmlns:a16="http://schemas.microsoft.com/office/drawing/2014/main" id="{8FFABE88-3E08-4D90-B855-C9BE8445793C}"/>
              </a:ext>
            </a:extLst>
          </p:cNvPr>
          <p:cNvSpPr txBox="1">
            <a:spLocks/>
          </p:cNvSpPr>
          <p:nvPr/>
        </p:nvSpPr>
        <p:spPr>
          <a:xfrm>
            <a:off x="4600169" y="3888427"/>
            <a:ext cx="552288"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ctr" defTabSz="1360314" rtl="0" eaLnBrk="1" fontAlgn="auto" latinLnBrk="0" hangingPunct="1">
              <a:lnSpc>
                <a:spcPct val="100000"/>
              </a:lnSpc>
              <a:spcBef>
                <a:spcPts val="744"/>
              </a:spcBef>
              <a:spcAft>
                <a:spcPts val="0"/>
              </a:spcAft>
              <a:buClrTx/>
              <a:buSzPct val="100000"/>
              <a:buFontTx/>
              <a:buNone/>
              <a:tabLst/>
              <a:defRPr/>
            </a:pPr>
            <a:r>
              <a:rPr kumimoji="0" lang="en-US" sz="1200" b="1" i="0" u="none" strike="noStrike" kern="1200" cap="none" spc="0" normalizeH="0" baseline="0" noProof="0" dirty="0">
                <a:ln>
                  <a:noFill/>
                </a:ln>
                <a:solidFill>
                  <a:srgbClr val="C0B3B6"/>
                </a:solidFill>
                <a:effectLst/>
                <a:uLnTx/>
                <a:uFillTx/>
                <a:latin typeface="Red Hat Display" panose="02010503040201060303" pitchFamily="2" charset="0"/>
                <a:ea typeface="+mn-ea"/>
                <a:cs typeface="+mn-cs"/>
              </a:rPr>
              <a:t>Over</a:t>
            </a:r>
          </a:p>
        </p:txBody>
      </p:sp>
      <p:sp>
        <p:nvSpPr>
          <p:cNvPr id="72" name="Текст 78">
            <a:extLst>
              <a:ext uri="{FF2B5EF4-FFF2-40B4-BE49-F238E27FC236}">
                <a16:creationId xmlns:a16="http://schemas.microsoft.com/office/drawing/2014/main" id="{E83075AA-3BD3-4C0C-B935-75277F579A2A}"/>
              </a:ext>
            </a:extLst>
          </p:cNvPr>
          <p:cNvSpPr txBox="1">
            <a:spLocks/>
          </p:cNvSpPr>
          <p:nvPr/>
        </p:nvSpPr>
        <p:spPr>
          <a:xfrm>
            <a:off x="4047881" y="6359942"/>
            <a:ext cx="552288"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ctr" defTabSz="1360314" rtl="0" eaLnBrk="1" fontAlgn="auto" latinLnBrk="0" hangingPunct="1">
              <a:lnSpc>
                <a:spcPct val="100000"/>
              </a:lnSpc>
              <a:spcBef>
                <a:spcPts val="744"/>
              </a:spcBef>
              <a:spcAft>
                <a:spcPts val="0"/>
              </a:spcAft>
              <a:buClrTx/>
              <a:buSzPct val="100000"/>
              <a:buFontTx/>
              <a:buNone/>
              <a:tabLst/>
              <a:defRPr/>
            </a:pPr>
            <a:r>
              <a:rPr kumimoji="0" lang="en-US" sz="1200" b="1" i="0" u="none" strike="noStrike" kern="1200" cap="none" spc="0" normalizeH="0" baseline="0" noProof="0" dirty="0">
                <a:ln>
                  <a:noFill/>
                </a:ln>
                <a:solidFill>
                  <a:srgbClr val="C0B3B6"/>
                </a:solidFill>
                <a:effectLst/>
                <a:uLnTx/>
                <a:uFillTx/>
                <a:latin typeface="Red Hat Display" panose="02010503040201060303" pitchFamily="2" charset="0"/>
                <a:ea typeface="+mn-ea"/>
                <a:cs typeface="+mn-cs"/>
              </a:rPr>
              <a:t>Over</a:t>
            </a:r>
          </a:p>
        </p:txBody>
      </p:sp>
      <p:sp>
        <p:nvSpPr>
          <p:cNvPr id="73" name="Текст 78">
            <a:extLst>
              <a:ext uri="{FF2B5EF4-FFF2-40B4-BE49-F238E27FC236}">
                <a16:creationId xmlns:a16="http://schemas.microsoft.com/office/drawing/2014/main" id="{D169BC4D-0FF4-44BF-9C6F-D6B487DE9880}"/>
              </a:ext>
            </a:extLst>
          </p:cNvPr>
          <p:cNvSpPr txBox="1">
            <a:spLocks/>
          </p:cNvSpPr>
          <p:nvPr/>
        </p:nvSpPr>
        <p:spPr>
          <a:xfrm>
            <a:off x="4149640" y="5079211"/>
            <a:ext cx="1218860"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ctr" defTabSz="1360314" rtl="0" eaLnBrk="1" fontAlgn="auto" latinLnBrk="0" hangingPunct="1">
              <a:lnSpc>
                <a:spcPct val="100000"/>
              </a:lnSpc>
              <a:spcBef>
                <a:spcPts val="744"/>
              </a:spcBef>
              <a:spcAft>
                <a:spcPts val="0"/>
              </a:spcAft>
              <a:buClrTx/>
              <a:buSzPct val="100000"/>
              <a:buFontTx/>
              <a:buNone/>
              <a:tabLst/>
              <a:defRPr/>
            </a:pPr>
            <a:r>
              <a:rPr lang="en-US" sz="1200" dirty="0">
                <a:solidFill>
                  <a:srgbClr val="C0B3B6"/>
                </a:solidFill>
              </a:rPr>
              <a:t>Approximately</a:t>
            </a:r>
            <a:endParaRPr kumimoji="0" lang="en-US" sz="1200" b="1" i="0" u="none" strike="noStrike" kern="1200" cap="none" spc="0" normalizeH="0" baseline="0" noProof="0" dirty="0">
              <a:ln>
                <a:noFill/>
              </a:ln>
              <a:solidFill>
                <a:srgbClr val="C0B3B6"/>
              </a:solidFill>
              <a:effectLst/>
              <a:uLnTx/>
              <a:uFillTx/>
              <a:latin typeface="Red Hat Display" panose="02010503040201060303" pitchFamily="2" charset="0"/>
              <a:ea typeface="+mn-ea"/>
              <a:cs typeface="+mn-cs"/>
            </a:endParaRPr>
          </a:p>
        </p:txBody>
      </p:sp>
      <p:sp>
        <p:nvSpPr>
          <p:cNvPr id="74" name="Текст 78">
            <a:extLst>
              <a:ext uri="{FF2B5EF4-FFF2-40B4-BE49-F238E27FC236}">
                <a16:creationId xmlns:a16="http://schemas.microsoft.com/office/drawing/2014/main" id="{3744DBD5-2363-486B-BCA1-9C635D199DAB}"/>
              </a:ext>
            </a:extLst>
          </p:cNvPr>
          <p:cNvSpPr txBox="1">
            <a:spLocks/>
          </p:cNvSpPr>
          <p:nvPr/>
        </p:nvSpPr>
        <p:spPr>
          <a:xfrm>
            <a:off x="5710007" y="8298191"/>
            <a:ext cx="2333736"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marL="0" marR="0" lvl="0" indent="0" algn="l" defTabSz="1360314">
              <a:lnSpc>
                <a:spcPct val="100000"/>
              </a:lnSpc>
              <a:spcBef>
                <a:spcPts val="744"/>
              </a:spcBef>
              <a:spcAft>
                <a:spcPts val="0"/>
              </a:spcAft>
              <a:buNone/>
              <a:tabLst/>
              <a:defRPr/>
            </a:pPr>
            <a:r>
              <a:rPr lang="en-US" sz="900" b="0" dirty="0">
                <a:solidFill>
                  <a:schemeClr val="bg1">
                    <a:lumMod val="65000"/>
                  </a:schemeClr>
                </a:solidFill>
                <a:latin typeface="Red Hat Display"/>
              </a:rPr>
              <a:t>*Q4 2021 data</a:t>
            </a:r>
            <a:endParaRPr lang="en-US" sz="1400" b="0" dirty="0">
              <a:solidFill>
                <a:schemeClr val="bg1">
                  <a:lumMod val="65000"/>
                </a:schemeClr>
              </a:solidFill>
              <a:latin typeface="Red Hat Display"/>
            </a:endParaRPr>
          </a:p>
        </p:txBody>
      </p:sp>
    </p:spTree>
    <p:extLst>
      <p:ext uri="{BB962C8B-B14F-4D97-AF65-F5344CB8AC3E}">
        <p14:creationId xmlns:p14="http://schemas.microsoft.com/office/powerpoint/2010/main" val="1385211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Picture Placeholder 8">
            <a:extLst>
              <a:ext uri="{FF2B5EF4-FFF2-40B4-BE49-F238E27FC236}">
                <a16:creationId xmlns:a16="http://schemas.microsoft.com/office/drawing/2014/main" id="{376B4827-A32A-48FE-8561-8AF9189C911B}"/>
              </a:ext>
            </a:extLst>
          </p:cNvPr>
          <p:cNvSpPr>
            <a:spLocks noGrp="1"/>
          </p:cNvSpPr>
          <p:nvPr/>
        </p:nvSpPr>
        <p:spPr>
          <a:xfrm>
            <a:off x="377320" y="6498344"/>
            <a:ext cx="1948764" cy="1744388"/>
          </a:xfrm>
          <a:prstGeom prst="rect">
            <a:avLst/>
          </a:prstGeom>
          <a:solidFill>
            <a:srgbClr val="E2DCDC"/>
          </a:solidFill>
          <a:ln>
            <a:noFill/>
          </a:ln>
        </p:spPr>
        <p:txBody>
          <a:bodyPr vert="horz" wrap="square" lIns="0" tIns="0" rIns="0" bIns="0" rtlCol="0" anchor="ctr">
            <a:noAutofit/>
          </a:bodyPr>
          <a:lstStyle/>
          <a:p>
            <a:endParaRPr lang="en-US" sz="1013" dirty="0"/>
          </a:p>
        </p:txBody>
      </p:sp>
      <p:sp>
        <p:nvSpPr>
          <p:cNvPr id="82" name="TextBox 81">
            <a:extLst>
              <a:ext uri="{FF2B5EF4-FFF2-40B4-BE49-F238E27FC236}">
                <a16:creationId xmlns:a16="http://schemas.microsoft.com/office/drawing/2014/main" id="{5C841D54-B74D-4A16-A1BF-4FDB36EA292B}"/>
              </a:ext>
            </a:extLst>
          </p:cNvPr>
          <p:cNvSpPr txBox="1"/>
          <p:nvPr/>
        </p:nvSpPr>
        <p:spPr>
          <a:xfrm>
            <a:off x="711154" y="7197833"/>
            <a:ext cx="1260505" cy="685509"/>
          </a:xfrm>
          <a:prstGeom prst="rect">
            <a:avLst/>
          </a:prstGeom>
          <a:noFill/>
        </p:spPr>
        <p:txBody>
          <a:bodyPr wrap="square">
            <a:spAutoFit/>
          </a:bodyPr>
          <a:lstStyle/>
          <a:p>
            <a:pPr algn="ctr"/>
            <a:r>
              <a:rPr lang="en-US" sz="2400" b="1" dirty="0">
                <a:latin typeface="Red Hat Display" panose="020B0604020202020204" charset="0"/>
              </a:rPr>
              <a:t>15M </a:t>
            </a:r>
          </a:p>
          <a:p>
            <a:pPr algn="ctr">
              <a:lnSpc>
                <a:spcPct val="80000"/>
              </a:lnSpc>
            </a:pPr>
            <a:r>
              <a:rPr lang="en-US" sz="1000" b="1" dirty="0">
                <a:latin typeface="Red Hat Display" panose="020B0604020202020204" charset="0"/>
              </a:rPr>
              <a:t>Views </a:t>
            </a:r>
          </a:p>
          <a:p>
            <a:pPr algn="ctr">
              <a:lnSpc>
                <a:spcPct val="80000"/>
              </a:lnSpc>
            </a:pPr>
            <a:endParaRPr lang="en-US" sz="788" b="1" dirty="0">
              <a:latin typeface="Red Hat Display" panose="020B0604020202020204" charset="0"/>
            </a:endParaRPr>
          </a:p>
        </p:txBody>
      </p:sp>
      <p:sp>
        <p:nvSpPr>
          <p:cNvPr id="51" name="Rectangle 50">
            <a:extLst>
              <a:ext uri="{FF2B5EF4-FFF2-40B4-BE49-F238E27FC236}">
                <a16:creationId xmlns:a16="http://schemas.microsoft.com/office/drawing/2014/main" id="{0D932C6C-663F-4DBA-AA2D-8C11F29981A5}"/>
              </a:ext>
            </a:extLst>
          </p:cNvPr>
          <p:cNvSpPr/>
          <p:nvPr/>
        </p:nvSpPr>
        <p:spPr>
          <a:xfrm>
            <a:off x="2443215" y="6435072"/>
            <a:ext cx="3992375" cy="1807660"/>
          </a:xfrm>
          <a:prstGeom prst="rect">
            <a:avLst/>
          </a:prstGeom>
          <a:solidFill>
            <a:srgbClr val="E5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br>
              <a:rPr lang="en-US" sz="1013" b="1" dirty="0">
                <a:latin typeface="Red Hat Display" panose="02010503040201060303" pitchFamily="2" charset="0"/>
              </a:rPr>
            </a:br>
            <a:endParaRPr lang="en-US" sz="1013" b="1" dirty="0">
              <a:latin typeface="Red Hat Display" panose="02010503040201060303" pitchFamily="2" charset="0"/>
            </a:endParaRPr>
          </a:p>
          <a:p>
            <a:r>
              <a:rPr lang="en-US" b="1" dirty="0">
                <a:latin typeface="Red Hat Display" panose="02010503040201060303" pitchFamily="2" charset="0"/>
              </a:rPr>
              <a:t>      </a:t>
            </a:r>
            <a:endParaRPr lang="en-US" sz="1013" b="1" dirty="0">
              <a:latin typeface="Red Hat Display" panose="02010503040201060303" pitchFamily="2" charset="0"/>
            </a:endParaRPr>
          </a:p>
        </p:txBody>
      </p:sp>
      <p:sp>
        <p:nvSpPr>
          <p:cNvPr id="66" name="TextBox 65">
            <a:extLst>
              <a:ext uri="{FF2B5EF4-FFF2-40B4-BE49-F238E27FC236}">
                <a16:creationId xmlns:a16="http://schemas.microsoft.com/office/drawing/2014/main" id="{027332D6-6BED-4838-826E-2BF47D6B6A85}"/>
              </a:ext>
            </a:extLst>
          </p:cNvPr>
          <p:cNvSpPr txBox="1"/>
          <p:nvPr/>
        </p:nvSpPr>
        <p:spPr>
          <a:xfrm>
            <a:off x="5206761" y="7257664"/>
            <a:ext cx="1228827" cy="615553"/>
          </a:xfrm>
          <a:prstGeom prst="rect">
            <a:avLst/>
          </a:prstGeom>
          <a:noFill/>
        </p:spPr>
        <p:txBody>
          <a:bodyPr wrap="square">
            <a:spAutoFit/>
          </a:bodyPr>
          <a:lstStyle/>
          <a:p>
            <a:pPr algn="ctr"/>
            <a:r>
              <a:rPr lang="en-US" sz="2400" b="1" dirty="0">
                <a:latin typeface="Red Hat Display" panose="020B0604020202020204" charset="0"/>
              </a:rPr>
              <a:t>38M</a:t>
            </a:r>
          </a:p>
          <a:p>
            <a:pPr algn="ctr"/>
            <a:r>
              <a:rPr lang="en-US" sz="1000" b="1" dirty="0">
                <a:latin typeface="Red Hat Display" panose="02010503040201060303" pitchFamily="2" charset="0"/>
              </a:rPr>
              <a:t>Page Views </a:t>
            </a:r>
          </a:p>
        </p:txBody>
      </p:sp>
      <p:sp>
        <p:nvSpPr>
          <p:cNvPr id="67" name="TextBox 66">
            <a:extLst>
              <a:ext uri="{FF2B5EF4-FFF2-40B4-BE49-F238E27FC236}">
                <a16:creationId xmlns:a16="http://schemas.microsoft.com/office/drawing/2014/main" id="{C63E1165-5379-49A3-BA08-74BE3C7B5895}"/>
              </a:ext>
            </a:extLst>
          </p:cNvPr>
          <p:cNvSpPr txBox="1"/>
          <p:nvPr/>
        </p:nvSpPr>
        <p:spPr>
          <a:xfrm>
            <a:off x="2538407" y="7174036"/>
            <a:ext cx="1242027" cy="769441"/>
          </a:xfrm>
          <a:prstGeom prst="rect">
            <a:avLst/>
          </a:prstGeom>
          <a:noFill/>
        </p:spPr>
        <p:txBody>
          <a:bodyPr wrap="square">
            <a:spAutoFit/>
          </a:bodyPr>
          <a:lstStyle/>
          <a:p>
            <a:pPr algn="ctr"/>
            <a:r>
              <a:rPr lang="en-US" sz="2400" b="1" dirty="0">
                <a:latin typeface="Red Hat Display" panose="020B0604020202020204" charset="0"/>
              </a:rPr>
              <a:t>2.6M</a:t>
            </a:r>
          </a:p>
          <a:p>
            <a:pPr algn="ctr"/>
            <a:r>
              <a:rPr lang="en-US" sz="1000" b="1" dirty="0">
                <a:latin typeface="Red Hat Display" panose="02010503040201060303" pitchFamily="2" charset="0"/>
              </a:rPr>
              <a:t>Visits from </a:t>
            </a:r>
          </a:p>
          <a:p>
            <a:pPr algn="ctr"/>
            <a:r>
              <a:rPr lang="en-US" sz="1000" b="1" dirty="0">
                <a:latin typeface="Red Hat Display" panose="02010503040201060303" pitchFamily="2" charset="0"/>
              </a:rPr>
              <a:t>Organic Search </a:t>
            </a:r>
          </a:p>
        </p:txBody>
      </p:sp>
      <p:sp>
        <p:nvSpPr>
          <p:cNvPr id="75" name="TextBox 74">
            <a:extLst>
              <a:ext uri="{FF2B5EF4-FFF2-40B4-BE49-F238E27FC236}">
                <a16:creationId xmlns:a16="http://schemas.microsoft.com/office/drawing/2014/main" id="{CCFB86CA-7815-4203-A227-01F6A46755BB}"/>
              </a:ext>
            </a:extLst>
          </p:cNvPr>
          <p:cNvSpPr txBox="1"/>
          <p:nvPr/>
        </p:nvSpPr>
        <p:spPr>
          <a:xfrm>
            <a:off x="3852177" y="7174036"/>
            <a:ext cx="1304744" cy="769441"/>
          </a:xfrm>
          <a:prstGeom prst="rect">
            <a:avLst/>
          </a:prstGeom>
          <a:noFill/>
        </p:spPr>
        <p:txBody>
          <a:bodyPr wrap="square">
            <a:spAutoFit/>
          </a:bodyPr>
          <a:lstStyle/>
          <a:p>
            <a:pPr algn="ctr"/>
            <a:r>
              <a:rPr lang="en-US" sz="2400" b="1" dirty="0">
                <a:latin typeface="Red Hat Display" panose="020B0604020202020204" charset="0"/>
              </a:rPr>
              <a:t>29.9M</a:t>
            </a:r>
          </a:p>
          <a:p>
            <a:pPr algn="ctr"/>
            <a:r>
              <a:rPr lang="en-US" sz="1000" b="1" dirty="0">
                <a:latin typeface="Red Hat Display" panose="02010503040201060303" pitchFamily="2" charset="0"/>
              </a:rPr>
              <a:t>Branded</a:t>
            </a:r>
          </a:p>
          <a:p>
            <a:pPr algn="ctr"/>
            <a:r>
              <a:rPr lang="en-US" sz="1000" b="1" dirty="0">
                <a:latin typeface="Red Hat Display" panose="02010503040201060303" pitchFamily="2" charset="0"/>
              </a:rPr>
              <a:t>Property Views  </a:t>
            </a:r>
          </a:p>
        </p:txBody>
      </p:sp>
      <p:cxnSp>
        <p:nvCxnSpPr>
          <p:cNvPr id="64" name="Straight Connector 63">
            <a:extLst>
              <a:ext uri="{FF2B5EF4-FFF2-40B4-BE49-F238E27FC236}">
                <a16:creationId xmlns:a16="http://schemas.microsoft.com/office/drawing/2014/main" id="{33781B8A-8C37-4073-BAFB-DBCF371BB527}"/>
              </a:ext>
            </a:extLst>
          </p:cNvPr>
          <p:cNvCxnSpPr>
            <a:cxnSpLocks/>
          </p:cNvCxnSpPr>
          <p:nvPr/>
        </p:nvCxnSpPr>
        <p:spPr>
          <a:xfrm>
            <a:off x="5206761" y="7118264"/>
            <a:ext cx="0" cy="947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217EDD7-70EE-412F-A474-77C4CB911FC1}"/>
              </a:ext>
            </a:extLst>
          </p:cNvPr>
          <p:cNvCxnSpPr>
            <a:cxnSpLocks/>
          </p:cNvCxnSpPr>
          <p:nvPr/>
        </p:nvCxnSpPr>
        <p:spPr>
          <a:xfrm>
            <a:off x="3794147" y="7118264"/>
            <a:ext cx="0" cy="947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8C96E88A-AC2D-41A7-A550-922DD0BFEADC}"/>
              </a:ext>
            </a:extLst>
          </p:cNvPr>
          <p:cNvSpPr/>
          <p:nvPr/>
        </p:nvSpPr>
        <p:spPr>
          <a:xfrm>
            <a:off x="2452008" y="6405319"/>
            <a:ext cx="3983582" cy="609407"/>
          </a:xfrm>
          <a:prstGeom prst="rect">
            <a:avLst/>
          </a:prstGeom>
          <a:solidFill>
            <a:srgbClr val="C5C2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br>
              <a:rPr lang="en-US" sz="1013" b="1" dirty="0">
                <a:latin typeface="Red Hat Display" panose="02010503040201060303" pitchFamily="2" charset="0"/>
              </a:rPr>
            </a:br>
            <a:endParaRPr lang="en-US" sz="1013" b="1" dirty="0">
              <a:latin typeface="Red Hat Display" panose="02010503040201060303" pitchFamily="2" charset="0"/>
            </a:endParaRPr>
          </a:p>
          <a:p>
            <a:r>
              <a:rPr lang="en-US" b="1" dirty="0">
                <a:latin typeface="Red Hat Display" panose="02010503040201060303" pitchFamily="2" charset="0"/>
              </a:rPr>
              <a:t>      </a:t>
            </a:r>
            <a:endParaRPr lang="en-US" sz="1013" b="1" dirty="0">
              <a:latin typeface="Red Hat Display" panose="02010503040201060303" pitchFamily="2" charset="0"/>
            </a:endParaRPr>
          </a:p>
        </p:txBody>
      </p:sp>
      <p:sp>
        <p:nvSpPr>
          <p:cNvPr id="93" name="TextBox 92">
            <a:extLst>
              <a:ext uri="{FF2B5EF4-FFF2-40B4-BE49-F238E27FC236}">
                <a16:creationId xmlns:a16="http://schemas.microsoft.com/office/drawing/2014/main" id="{CA53299E-0760-483D-8253-242CE7BED80D}"/>
              </a:ext>
            </a:extLst>
          </p:cNvPr>
          <p:cNvSpPr txBox="1"/>
          <p:nvPr/>
        </p:nvSpPr>
        <p:spPr>
          <a:xfrm>
            <a:off x="2457450" y="6529685"/>
            <a:ext cx="3977405" cy="307777"/>
          </a:xfrm>
          <a:prstGeom prst="rect">
            <a:avLst/>
          </a:prstGeom>
          <a:noFill/>
        </p:spPr>
        <p:txBody>
          <a:bodyPr wrap="square">
            <a:spAutoFit/>
          </a:bodyPr>
          <a:lstStyle/>
          <a:p>
            <a:pPr algn="ctr"/>
            <a:r>
              <a:rPr lang="en-US" sz="1400" b="1" dirty="0">
                <a:latin typeface="Red Hat Display" panose="02010503040201060303" pitchFamily="2" charset="0"/>
              </a:rPr>
              <a:t>ERA.com</a:t>
            </a:r>
          </a:p>
        </p:txBody>
      </p:sp>
      <p:sp>
        <p:nvSpPr>
          <p:cNvPr id="57" name="Rectangle 56">
            <a:extLst>
              <a:ext uri="{FF2B5EF4-FFF2-40B4-BE49-F238E27FC236}">
                <a16:creationId xmlns:a16="http://schemas.microsoft.com/office/drawing/2014/main" id="{115B70A7-66F0-4CF7-96B3-18561ABE1FD0}"/>
              </a:ext>
            </a:extLst>
          </p:cNvPr>
          <p:cNvSpPr/>
          <p:nvPr/>
        </p:nvSpPr>
        <p:spPr>
          <a:xfrm>
            <a:off x="381691" y="4241759"/>
            <a:ext cx="3822009" cy="2003188"/>
          </a:xfrm>
          <a:prstGeom prst="rect">
            <a:avLst/>
          </a:prstGeom>
          <a:solidFill>
            <a:srgbClr val="D8DF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Red Hat Display" panose="02010503040201060303" pitchFamily="2" charset="0"/>
            </a:endParaRPr>
          </a:p>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p:txBody>
      </p:sp>
      <p:sp>
        <p:nvSpPr>
          <p:cNvPr id="73" name="TextBox 72">
            <a:extLst>
              <a:ext uri="{FF2B5EF4-FFF2-40B4-BE49-F238E27FC236}">
                <a16:creationId xmlns:a16="http://schemas.microsoft.com/office/drawing/2014/main" id="{BC8B5F7D-16B3-43E3-8187-D432C0BF5883}"/>
              </a:ext>
            </a:extLst>
          </p:cNvPr>
          <p:cNvSpPr txBox="1"/>
          <p:nvPr/>
        </p:nvSpPr>
        <p:spPr>
          <a:xfrm>
            <a:off x="399812" y="4750881"/>
            <a:ext cx="3785763" cy="615553"/>
          </a:xfrm>
          <a:prstGeom prst="rect">
            <a:avLst/>
          </a:prstGeom>
          <a:noFill/>
        </p:spPr>
        <p:txBody>
          <a:bodyPr wrap="square">
            <a:spAutoFit/>
          </a:bodyPr>
          <a:lstStyle/>
          <a:p>
            <a:pPr algn="ctr"/>
            <a:r>
              <a:rPr lang="en-US" sz="2400" b="1" dirty="0">
                <a:latin typeface="Red Hat Display" panose="020B0604020202020204" charset="0"/>
              </a:rPr>
              <a:t>8.9M </a:t>
            </a:r>
          </a:p>
          <a:p>
            <a:pPr algn="ctr"/>
            <a:r>
              <a:rPr lang="en-US" sz="1000" b="1" dirty="0">
                <a:latin typeface="Red Hat Display" panose="02010503040201060303" pitchFamily="2" charset="0"/>
              </a:rPr>
              <a:t>National Impressions</a:t>
            </a:r>
          </a:p>
        </p:txBody>
      </p:sp>
      <p:sp>
        <p:nvSpPr>
          <p:cNvPr id="74" name="TextBox 73">
            <a:extLst>
              <a:ext uri="{FF2B5EF4-FFF2-40B4-BE49-F238E27FC236}">
                <a16:creationId xmlns:a16="http://schemas.microsoft.com/office/drawing/2014/main" id="{8FB07E3E-1A46-4B19-BEA3-51A3BD6E1803}"/>
              </a:ext>
            </a:extLst>
          </p:cNvPr>
          <p:cNvSpPr txBox="1"/>
          <p:nvPr/>
        </p:nvSpPr>
        <p:spPr>
          <a:xfrm>
            <a:off x="381692" y="5429046"/>
            <a:ext cx="3822007" cy="615553"/>
          </a:xfrm>
          <a:prstGeom prst="rect">
            <a:avLst/>
          </a:prstGeom>
          <a:noFill/>
        </p:spPr>
        <p:txBody>
          <a:bodyPr wrap="square">
            <a:spAutoFit/>
          </a:bodyPr>
          <a:lstStyle/>
          <a:p>
            <a:pPr algn="ctr"/>
            <a:r>
              <a:rPr lang="en-US" sz="2400" b="1" dirty="0">
                <a:latin typeface="Red Hat Display" panose="020B0604020202020204" charset="0"/>
              </a:rPr>
              <a:t>3.1M</a:t>
            </a:r>
            <a:r>
              <a:rPr lang="en-US" sz="1688" b="1" dirty="0">
                <a:latin typeface="Red Hat Display" panose="020B0604020202020204" charset="0"/>
              </a:rPr>
              <a:t>  </a:t>
            </a:r>
          </a:p>
          <a:p>
            <a:pPr algn="ctr"/>
            <a:r>
              <a:rPr lang="en-US" sz="1000" b="1" dirty="0">
                <a:latin typeface="Red Hat Display" panose="02010503040201060303" pitchFamily="2" charset="0"/>
              </a:rPr>
              <a:t>Local Impressions </a:t>
            </a:r>
          </a:p>
        </p:txBody>
      </p:sp>
      <p:sp>
        <p:nvSpPr>
          <p:cNvPr id="95" name="Rectangle 94">
            <a:extLst>
              <a:ext uri="{FF2B5EF4-FFF2-40B4-BE49-F238E27FC236}">
                <a16:creationId xmlns:a16="http://schemas.microsoft.com/office/drawing/2014/main" id="{B661493A-12B8-4AF1-BFEC-2044169FA222}"/>
              </a:ext>
            </a:extLst>
          </p:cNvPr>
          <p:cNvSpPr/>
          <p:nvPr/>
        </p:nvSpPr>
        <p:spPr>
          <a:xfrm>
            <a:off x="381690" y="4241759"/>
            <a:ext cx="3822008" cy="462818"/>
          </a:xfrm>
          <a:prstGeom prst="rect">
            <a:avLst/>
          </a:prstGeom>
          <a:solidFill>
            <a:srgbClr val="9BB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br>
              <a:rPr lang="en-US" sz="1013" b="1" dirty="0">
                <a:latin typeface="Red Hat Display" panose="02010503040201060303" pitchFamily="2" charset="0"/>
              </a:rPr>
            </a:br>
            <a:endParaRPr lang="en-US" sz="1013" b="1" dirty="0">
              <a:latin typeface="Red Hat Display" panose="02010503040201060303" pitchFamily="2" charset="0"/>
            </a:endParaRPr>
          </a:p>
          <a:p>
            <a:r>
              <a:rPr lang="en-US" b="1" dirty="0">
                <a:latin typeface="Red Hat Display" panose="02010503040201060303" pitchFamily="2" charset="0"/>
              </a:rPr>
              <a:t>      </a:t>
            </a:r>
            <a:endParaRPr lang="en-US" sz="1013" b="1" dirty="0">
              <a:latin typeface="Red Hat Display" panose="02010503040201060303" pitchFamily="2" charset="0"/>
            </a:endParaRPr>
          </a:p>
        </p:txBody>
      </p:sp>
      <p:sp>
        <p:nvSpPr>
          <p:cNvPr id="96" name="TextBox 95">
            <a:extLst>
              <a:ext uri="{FF2B5EF4-FFF2-40B4-BE49-F238E27FC236}">
                <a16:creationId xmlns:a16="http://schemas.microsoft.com/office/drawing/2014/main" id="{F00A3A14-98D6-4943-AEB9-01D52D22E8BB}"/>
              </a:ext>
            </a:extLst>
          </p:cNvPr>
          <p:cNvSpPr txBox="1"/>
          <p:nvPr/>
        </p:nvSpPr>
        <p:spPr>
          <a:xfrm>
            <a:off x="1409217" y="4353038"/>
            <a:ext cx="1748832" cy="307777"/>
          </a:xfrm>
          <a:prstGeom prst="rect">
            <a:avLst/>
          </a:prstGeom>
          <a:noFill/>
        </p:spPr>
        <p:txBody>
          <a:bodyPr wrap="square">
            <a:spAutoFit/>
          </a:bodyPr>
          <a:lstStyle/>
          <a:p>
            <a:pPr algn="ctr"/>
            <a:r>
              <a:rPr lang="en-US" sz="1400" b="1" dirty="0">
                <a:latin typeface="Red Hat Display" panose="02010503040201060303" pitchFamily="2" charset="0"/>
              </a:rPr>
              <a:t>SEM</a:t>
            </a:r>
          </a:p>
        </p:txBody>
      </p:sp>
      <p:cxnSp>
        <p:nvCxnSpPr>
          <p:cNvPr id="98" name="Straight Connector 97">
            <a:extLst>
              <a:ext uri="{FF2B5EF4-FFF2-40B4-BE49-F238E27FC236}">
                <a16:creationId xmlns:a16="http://schemas.microsoft.com/office/drawing/2014/main" id="{790B4839-ADE5-4BD7-8615-10DF9038F06C}"/>
              </a:ext>
            </a:extLst>
          </p:cNvPr>
          <p:cNvCxnSpPr>
            <a:cxnSpLocks/>
          </p:cNvCxnSpPr>
          <p:nvPr/>
        </p:nvCxnSpPr>
        <p:spPr>
          <a:xfrm>
            <a:off x="1066546" y="5422658"/>
            <a:ext cx="24902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EB4F5772-69D1-4123-B9CB-5FECAE3BEB92}"/>
              </a:ext>
            </a:extLst>
          </p:cNvPr>
          <p:cNvSpPr/>
          <p:nvPr/>
        </p:nvSpPr>
        <p:spPr>
          <a:xfrm>
            <a:off x="374590" y="6417333"/>
            <a:ext cx="1951494" cy="609407"/>
          </a:xfrm>
          <a:prstGeom prst="rect">
            <a:avLst/>
          </a:prstGeom>
          <a:solidFill>
            <a:srgbClr val="C0B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br>
              <a:rPr lang="en-US" sz="1013" b="1" dirty="0">
                <a:latin typeface="Red Hat Display" panose="02010503040201060303" pitchFamily="2" charset="0"/>
              </a:rPr>
            </a:br>
            <a:endParaRPr lang="en-US" sz="1013" b="1" dirty="0">
              <a:latin typeface="Red Hat Display" panose="02010503040201060303" pitchFamily="2" charset="0"/>
            </a:endParaRPr>
          </a:p>
          <a:p>
            <a:r>
              <a:rPr lang="en-US" b="1" dirty="0">
                <a:latin typeface="Red Hat Display" panose="02010503040201060303" pitchFamily="2" charset="0"/>
              </a:rPr>
              <a:t>      </a:t>
            </a:r>
            <a:endParaRPr lang="en-US" sz="1013" b="1" dirty="0">
              <a:latin typeface="Red Hat Display" panose="02010503040201060303" pitchFamily="2" charset="0"/>
            </a:endParaRPr>
          </a:p>
        </p:txBody>
      </p:sp>
      <p:sp>
        <p:nvSpPr>
          <p:cNvPr id="94" name="TextBox 93">
            <a:extLst>
              <a:ext uri="{FF2B5EF4-FFF2-40B4-BE49-F238E27FC236}">
                <a16:creationId xmlns:a16="http://schemas.microsoft.com/office/drawing/2014/main" id="{708D3B4F-7522-40BA-8391-3BC34FBBF377}"/>
              </a:ext>
            </a:extLst>
          </p:cNvPr>
          <p:cNvSpPr txBox="1"/>
          <p:nvPr/>
        </p:nvSpPr>
        <p:spPr>
          <a:xfrm>
            <a:off x="384310" y="6485755"/>
            <a:ext cx="1914194" cy="523220"/>
          </a:xfrm>
          <a:prstGeom prst="rect">
            <a:avLst/>
          </a:prstGeom>
          <a:noFill/>
        </p:spPr>
        <p:txBody>
          <a:bodyPr wrap="square">
            <a:spAutoFit/>
          </a:bodyPr>
          <a:lstStyle/>
          <a:p>
            <a:pPr algn="ctr"/>
            <a:r>
              <a:rPr lang="en-US" sz="1400" b="1" dirty="0">
                <a:latin typeface="Red Hat Display" panose="020B0604020202020204" charset="0"/>
              </a:rPr>
              <a:t>Social Automation </a:t>
            </a:r>
          </a:p>
          <a:p>
            <a:pPr algn="ctr"/>
            <a:r>
              <a:rPr lang="en-US" sz="1400" b="1" dirty="0">
                <a:latin typeface="Red Hat Display" panose="020B0604020202020204" charset="0"/>
              </a:rPr>
              <a:t>&amp; Video Microsites</a:t>
            </a:r>
          </a:p>
        </p:txBody>
      </p:sp>
      <p:sp>
        <p:nvSpPr>
          <p:cNvPr id="76" name="TextBox 75">
            <a:extLst>
              <a:ext uri="{FF2B5EF4-FFF2-40B4-BE49-F238E27FC236}">
                <a16:creationId xmlns:a16="http://schemas.microsoft.com/office/drawing/2014/main" id="{575A2741-22BC-4472-B7A5-1B3FCD0278A4}"/>
              </a:ext>
            </a:extLst>
          </p:cNvPr>
          <p:cNvSpPr txBox="1"/>
          <p:nvPr/>
        </p:nvSpPr>
        <p:spPr>
          <a:xfrm>
            <a:off x="204038" y="8485670"/>
            <a:ext cx="6387262" cy="215444"/>
          </a:xfrm>
          <a:prstGeom prst="rect">
            <a:avLst/>
          </a:prstGeom>
          <a:noFill/>
        </p:spPr>
        <p:txBody>
          <a:bodyPr wrap="square" rtlCol="0">
            <a:spAutoFit/>
          </a:bodyPr>
          <a:lstStyle/>
          <a:p>
            <a:pPr algn="ctr"/>
            <a:r>
              <a:rPr lang="en-US" sz="800" dirty="0">
                <a:solidFill>
                  <a:schemeClr val="bg1">
                    <a:lumMod val="65000"/>
                  </a:schemeClr>
                </a:solidFill>
                <a:latin typeface="Red Hat Display" panose="02010503040201060303" pitchFamily="2" charset="0"/>
              </a:rPr>
              <a:t>Based on internal and platform reporting for Jan 2020 – Dec 2020</a:t>
            </a:r>
          </a:p>
        </p:txBody>
      </p:sp>
      <p:sp>
        <p:nvSpPr>
          <p:cNvPr id="32" name="Текст 7">
            <a:extLst>
              <a:ext uri="{FF2B5EF4-FFF2-40B4-BE49-F238E27FC236}">
                <a16:creationId xmlns:a16="http://schemas.microsoft.com/office/drawing/2014/main" id="{9C242A89-3750-47B2-861E-6346BA1D7CAB}"/>
              </a:ext>
            </a:extLst>
          </p:cNvPr>
          <p:cNvSpPr txBox="1">
            <a:spLocks/>
          </p:cNvSpPr>
          <p:nvPr/>
        </p:nvSpPr>
        <p:spPr>
          <a:xfrm>
            <a:off x="1669256" y="508418"/>
            <a:ext cx="3456825" cy="1045303"/>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68">
              <a:lnSpc>
                <a:spcPct val="80000"/>
              </a:lnSpc>
              <a:spcBef>
                <a:spcPts val="0"/>
              </a:spcBef>
              <a:buSzPct val="100000"/>
              <a:defRPr/>
            </a:pPr>
            <a:r>
              <a:rPr lang="en-US" sz="3600" dirty="0">
                <a:solidFill>
                  <a:schemeClr val="tx1"/>
                </a:solidFill>
                <a:latin typeface="Red Hat Display" panose="02010503040201060303" pitchFamily="2" charset="77"/>
              </a:rPr>
              <a:t>Online &amp; </a:t>
            </a:r>
            <a:br>
              <a:rPr lang="en-US" sz="3600" dirty="0">
                <a:solidFill>
                  <a:schemeClr val="tx1"/>
                </a:solidFill>
                <a:latin typeface="Red Hat Display" panose="02010503040201060303" pitchFamily="2" charset="77"/>
              </a:rPr>
            </a:br>
            <a:r>
              <a:rPr lang="en-US" sz="3600" dirty="0">
                <a:solidFill>
                  <a:schemeClr val="tx1"/>
                </a:solidFill>
                <a:latin typeface="Red Hat Display" panose="02010503040201060303" pitchFamily="2" charset="77"/>
              </a:rPr>
              <a:t>In Your Corner</a:t>
            </a:r>
          </a:p>
        </p:txBody>
      </p:sp>
      <p:sp>
        <p:nvSpPr>
          <p:cNvPr id="9" name="TextBox 8">
            <a:extLst>
              <a:ext uri="{FF2B5EF4-FFF2-40B4-BE49-F238E27FC236}">
                <a16:creationId xmlns:a16="http://schemas.microsoft.com/office/drawing/2014/main" id="{DEF98638-F7E4-40E5-9F5C-F4FCF3F54E2E}"/>
              </a:ext>
            </a:extLst>
          </p:cNvPr>
          <p:cNvSpPr txBox="1"/>
          <p:nvPr/>
        </p:nvSpPr>
        <p:spPr>
          <a:xfrm>
            <a:off x="1646279" y="1468256"/>
            <a:ext cx="4805249" cy="271293"/>
          </a:xfrm>
          <a:prstGeom prst="rect">
            <a:avLst/>
          </a:prstGeom>
          <a:noFill/>
        </p:spPr>
        <p:txBody>
          <a:bodyPr wrap="square" rtlCol="0">
            <a:spAutoFit/>
          </a:bodyPr>
          <a:lstStyle/>
          <a:p>
            <a:pPr defTabSz="765168">
              <a:lnSpc>
                <a:spcPct val="80000"/>
              </a:lnSpc>
              <a:buSzPct val="100000"/>
              <a:defRPr/>
            </a:pPr>
            <a:r>
              <a:rPr lang="en-US" sz="1400" dirty="0">
                <a:latin typeface="Red Hat Display" panose="02010503040201060303" pitchFamily="2" charset="77"/>
              </a:rPr>
              <a:t>Focused on digital exposure to get homes sold</a:t>
            </a:r>
          </a:p>
        </p:txBody>
      </p:sp>
      <p:sp>
        <p:nvSpPr>
          <p:cNvPr id="97" name="Rectangle 96">
            <a:extLst>
              <a:ext uri="{FF2B5EF4-FFF2-40B4-BE49-F238E27FC236}">
                <a16:creationId xmlns:a16="http://schemas.microsoft.com/office/drawing/2014/main" id="{2C7C8FDB-AE97-419D-B360-7A36904A10F2}"/>
              </a:ext>
            </a:extLst>
          </p:cNvPr>
          <p:cNvSpPr/>
          <p:nvPr/>
        </p:nvSpPr>
        <p:spPr>
          <a:xfrm>
            <a:off x="370330" y="2464636"/>
            <a:ext cx="2236407" cy="1623797"/>
          </a:xfrm>
          <a:prstGeom prst="rect">
            <a:avLst/>
          </a:prstGeom>
          <a:solidFill>
            <a:srgbClr val="E5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a:p>
            <a:pPr algn="ctr"/>
            <a:endParaRPr lang="en-US" sz="1013" dirty="0"/>
          </a:p>
          <a:p>
            <a:pPr algn="ctr"/>
            <a:endParaRPr lang="en-US" sz="1013" dirty="0"/>
          </a:p>
          <a:p>
            <a:pPr algn="ctr"/>
            <a:endParaRPr lang="en-US" sz="1013" dirty="0"/>
          </a:p>
          <a:p>
            <a:pPr algn="ctr"/>
            <a:endParaRPr lang="en-US" sz="1013" dirty="0"/>
          </a:p>
          <a:p>
            <a:pPr algn="ctr"/>
            <a:endParaRPr lang="en-US" sz="1013" dirty="0"/>
          </a:p>
        </p:txBody>
      </p:sp>
      <p:sp>
        <p:nvSpPr>
          <p:cNvPr id="81" name="TextBox 80">
            <a:extLst>
              <a:ext uri="{FF2B5EF4-FFF2-40B4-BE49-F238E27FC236}">
                <a16:creationId xmlns:a16="http://schemas.microsoft.com/office/drawing/2014/main" id="{5A58B65F-834E-4243-968C-2D17E5264E28}"/>
              </a:ext>
            </a:extLst>
          </p:cNvPr>
          <p:cNvSpPr txBox="1"/>
          <p:nvPr/>
        </p:nvSpPr>
        <p:spPr>
          <a:xfrm>
            <a:off x="538213" y="2942828"/>
            <a:ext cx="1898013" cy="615553"/>
          </a:xfrm>
          <a:prstGeom prst="rect">
            <a:avLst/>
          </a:prstGeom>
          <a:noFill/>
        </p:spPr>
        <p:txBody>
          <a:bodyPr wrap="square">
            <a:spAutoFit/>
          </a:bodyPr>
          <a:lstStyle/>
          <a:p>
            <a:pPr algn="ctr"/>
            <a:r>
              <a:rPr lang="en-US" sz="2400" b="1" dirty="0">
                <a:latin typeface="Red Hat Display" panose="020B0604020202020204" charset="0"/>
              </a:rPr>
              <a:t>207M  </a:t>
            </a:r>
          </a:p>
          <a:p>
            <a:pPr algn="ctr"/>
            <a:r>
              <a:rPr lang="en-US" sz="1000" b="1" dirty="0">
                <a:latin typeface="Red Hat Display" panose="02010503040201060303" pitchFamily="2" charset="0"/>
              </a:rPr>
              <a:t>Views</a:t>
            </a:r>
          </a:p>
        </p:txBody>
      </p:sp>
      <p:sp>
        <p:nvSpPr>
          <p:cNvPr id="3" name="Rectangle 2">
            <a:extLst>
              <a:ext uri="{FF2B5EF4-FFF2-40B4-BE49-F238E27FC236}">
                <a16:creationId xmlns:a16="http://schemas.microsoft.com/office/drawing/2014/main" id="{E8200233-FECB-47AC-A87A-7299267F1DB5}"/>
              </a:ext>
            </a:extLst>
          </p:cNvPr>
          <p:cNvSpPr/>
          <p:nvPr/>
        </p:nvSpPr>
        <p:spPr>
          <a:xfrm>
            <a:off x="370330" y="2115498"/>
            <a:ext cx="2236407" cy="478191"/>
          </a:xfrm>
          <a:prstGeom prst="rect">
            <a:avLst/>
          </a:prstGeom>
          <a:solidFill>
            <a:srgbClr val="C5C2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Red Hat Display" panose="02010503040201060303" pitchFamily="2" charset="0"/>
              </a:rPr>
              <a:t>Listing Distribution</a:t>
            </a:r>
          </a:p>
        </p:txBody>
      </p:sp>
      <p:sp>
        <p:nvSpPr>
          <p:cNvPr id="99" name="Rectangle 98">
            <a:extLst>
              <a:ext uri="{FF2B5EF4-FFF2-40B4-BE49-F238E27FC236}">
                <a16:creationId xmlns:a16="http://schemas.microsoft.com/office/drawing/2014/main" id="{0523F666-B817-4CF0-BAE8-FDDE2747F0FD}"/>
              </a:ext>
            </a:extLst>
          </p:cNvPr>
          <p:cNvSpPr/>
          <p:nvPr/>
        </p:nvSpPr>
        <p:spPr>
          <a:xfrm>
            <a:off x="2769878" y="2110740"/>
            <a:ext cx="3650869" cy="1956171"/>
          </a:xfrm>
          <a:prstGeom prst="rect">
            <a:avLst/>
          </a:prstGeom>
          <a:solidFill>
            <a:schemeClr val="bg1"/>
          </a:solidFill>
          <a:ln w="38100">
            <a:solidFill>
              <a:srgbClr val="B6C6D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rgbClr val="0B3279"/>
              </a:solidFill>
              <a:latin typeface="Red Hat Display" panose="02010503040201060303" pitchFamily="2" charset="0"/>
            </a:endParaRPr>
          </a:p>
          <a:p>
            <a:pPr algn="ctr"/>
            <a:endParaRPr lang="en-US" sz="1013" b="1" dirty="0">
              <a:solidFill>
                <a:srgbClr val="0B3279"/>
              </a:solidFill>
              <a:latin typeface="Red Hat Display" panose="02010503040201060303" pitchFamily="2" charset="0"/>
            </a:endParaRPr>
          </a:p>
          <a:p>
            <a:pPr algn="ctr"/>
            <a:endParaRPr lang="en-US" sz="1013" b="1" dirty="0">
              <a:solidFill>
                <a:srgbClr val="0B3279"/>
              </a:solidFill>
              <a:latin typeface="Red Hat Display" panose="02010503040201060303" pitchFamily="2" charset="0"/>
            </a:endParaRPr>
          </a:p>
          <a:p>
            <a:pPr algn="ctr"/>
            <a:endParaRPr lang="en-US" sz="1013" b="1" dirty="0">
              <a:solidFill>
                <a:srgbClr val="0B3279"/>
              </a:solidFill>
              <a:latin typeface="Red Hat Display" panose="02010503040201060303" pitchFamily="2" charset="0"/>
            </a:endParaRPr>
          </a:p>
          <a:p>
            <a:pPr algn="ctr"/>
            <a:endParaRPr lang="en-US" sz="1013" b="1" dirty="0">
              <a:solidFill>
                <a:srgbClr val="0B3279"/>
              </a:solidFill>
              <a:latin typeface="Red Hat Display" panose="02010503040201060303" pitchFamily="2" charset="0"/>
            </a:endParaRPr>
          </a:p>
          <a:p>
            <a:pPr algn="ctr"/>
            <a:endParaRPr lang="en-US" sz="1013" b="1" dirty="0">
              <a:solidFill>
                <a:srgbClr val="0B3279"/>
              </a:solidFill>
              <a:latin typeface="Red Hat Display" panose="02010503040201060303" pitchFamily="2" charset="0"/>
            </a:endParaRPr>
          </a:p>
          <a:p>
            <a:pPr algn="ctr"/>
            <a:endParaRPr lang="en-US" sz="1013" b="1" dirty="0">
              <a:solidFill>
                <a:srgbClr val="0B3279"/>
              </a:solidFill>
              <a:latin typeface="Red Hat Display" panose="02010503040201060303" pitchFamily="2" charset="0"/>
            </a:endParaRPr>
          </a:p>
          <a:p>
            <a:pPr algn="ctr"/>
            <a:endParaRPr lang="en-US" sz="1013" b="1" dirty="0">
              <a:solidFill>
                <a:srgbClr val="0B3279"/>
              </a:solidFill>
              <a:latin typeface="Red Hat Display" panose="02010503040201060303" pitchFamily="2" charset="0"/>
            </a:endParaRPr>
          </a:p>
        </p:txBody>
      </p:sp>
      <p:sp>
        <p:nvSpPr>
          <p:cNvPr id="100" name="TextBox 99">
            <a:extLst>
              <a:ext uri="{FF2B5EF4-FFF2-40B4-BE49-F238E27FC236}">
                <a16:creationId xmlns:a16="http://schemas.microsoft.com/office/drawing/2014/main" id="{C6646F75-C01A-4A61-81AC-E86D7B461AC7}"/>
              </a:ext>
            </a:extLst>
          </p:cNvPr>
          <p:cNvSpPr txBox="1"/>
          <p:nvPr/>
        </p:nvSpPr>
        <p:spPr>
          <a:xfrm>
            <a:off x="2786299" y="2674083"/>
            <a:ext cx="3616249" cy="630942"/>
          </a:xfrm>
          <a:prstGeom prst="rect">
            <a:avLst/>
          </a:prstGeom>
          <a:noFill/>
        </p:spPr>
        <p:txBody>
          <a:bodyPr wrap="square">
            <a:spAutoFit/>
          </a:bodyPr>
          <a:lstStyle/>
          <a:p>
            <a:pPr algn="ctr"/>
            <a:r>
              <a:rPr lang="en-US" sz="2400" b="1" dirty="0">
                <a:latin typeface="Red Hat Display" panose="020B0604020202020204" charset="0"/>
              </a:rPr>
              <a:t>294.4M </a:t>
            </a:r>
          </a:p>
          <a:p>
            <a:pPr algn="ctr"/>
            <a:r>
              <a:rPr lang="en-US" sz="1050" b="1" dirty="0">
                <a:latin typeface="Red Hat Display" panose="02010503040201060303" pitchFamily="2" charset="0"/>
              </a:rPr>
              <a:t>Views</a:t>
            </a:r>
          </a:p>
        </p:txBody>
      </p:sp>
      <p:sp>
        <p:nvSpPr>
          <p:cNvPr id="102" name="TextBox 101">
            <a:extLst>
              <a:ext uri="{FF2B5EF4-FFF2-40B4-BE49-F238E27FC236}">
                <a16:creationId xmlns:a16="http://schemas.microsoft.com/office/drawing/2014/main" id="{33376E37-1C9F-4CBC-A07A-3A9FC8873B7B}"/>
              </a:ext>
            </a:extLst>
          </p:cNvPr>
          <p:cNvSpPr txBox="1"/>
          <p:nvPr/>
        </p:nvSpPr>
        <p:spPr>
          <a:xfrm>
            <a:off x="2769878" y="3303355"/>
            <a:ext cx="3650869" cy="615553"/>
          </a:xfrm>
          <a:prstGeom prst="rect">
            <a:avLst/>
          </a:prstGeom>
          <a:noFill/>
        </p:spPr>
        <p:txBody>
          <a:bodyPr wrap="square">
            <a:spAutoFit/>
          </a:bodyPr>
          <a:lstStyle/>
          <a:p>
            <a:pPr algn="ctr"/>
            <a:r>
              <a:rPr lang="en-US" sz="2400" b="1" dirty="0">
                <a:latin typeface="Red Hat Display" panose="020B0604020202020204" charset="0"/>
              </a:rPr>
              <a:t>12M  </a:t>
            </a:r>
          </a:p>
          <a:p>
            <a:pPr algn="ctr"/>
            <a:r>
              <a:rPr lang="en-US" sz="1000" b="1" dirty="0">
                <a:latin typeface="Red Hat Display" panose="02010503040201060303" pitchFamily="2" charset="0"/>
              </a:rPr>
              <a:t>Impressions </a:t>
            </a:r>
          </a:p>
        </p:txBody>
      </p:sp>
      <p:sp>
        <p:nvSpPr>
          <p:cNvPr id="85" name="Rectangle 84">
            <a:extLst>
              <a:ext uri="{FF2B5EF4-FFF2-40B4-BE49-F238E27FC236}">
                <a16:creationId xmlns:a16="http://schemas.microsoft.com/office/drawing/2014/main" id="{EBA26154-3FE3-42FD-B217-76957344CD9C}"/>
              </a:ext>
            </a:extLst>
          </p:cNvPr>
          <p:cNvSpPr/>
          <p:nvPr/>
        </p:nvSpPr>
        <p:spPr>
          <a:xfrm>
            <a:off x="2779844" y="2114964"/>
            <a:ext cx="3640363" cy="478725"/>
          </a:xfrm>
          <a:prstGeom prst="rect">
            <a:avLst/>
          </a:prstGeom>
          <a:solidFill>
            <a:srgbClr val="B6C6D2"/>
          </a:solidFill>
          <a:ln>
            <a:solidFill>
              <a:srgbClr val="B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Red Hat Display" panose="02010503040201060303" pitchFamily="2" charset="0"/>
              </a:rPr>
              <a:t>TOTAL</a:t>
            </a:r>
            <a:endParaRPr lang="en-US" sz="1400" b="1" dirty="0">
              <a:solidFill>
                <a:srgbClr val="0B3279"/>
              </a:solidFill>
              <a:latin typeface="Red Hat Display" panose="02010503040201060303" pitchFamily="2" charset="0"/>
            </a:endParaRPr>
          </a:p>
        </p:txBody>
      </p:sp>
      <p:sp>
        <p:nvSpPr>
          <p:cNvPr id="86" name="Rectangle 85">
            <a:extLst>
              <a:ext uri="{FF2B5EF4-FFF2-40B4-BE49-F238E27FC236}">
                <a16:creationId xmlns:a16="http://schemas.microsoft.com/office/drawing/2014/main" id="{8434FDA5-AE3A-49F6-B0CA-7950A9B2A039}"/>
              </a:ext>
            </a:extLst>
          </p:cNvPr>
          <p:cNvSpPr/>
          <p:nvPr/>
        </p:nvSpPr>
        <p:spPr>
          <a:xfrm>
            <a:off x="4385187" y="4456531"/>
            <a:ext cx="2035563" cy="1788416"/>
          </a:xfrm>
          <a:prstGeom prst="rect">
            <a:avLst/>
          </a:prstGeom>
          <a:solidFill>
            <a:srgbClr val="E2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7" name="TextBox 86">
            <a:extLst>
              <a:ext uri="{FF2B5EF4-FFF2-40B4-BE49-F238E27FC236}">
                <a16:creationId xmlns:a16="http://schemas.microsoft.com/office/drawing/2014/main" id="{0C532A84-2C00-4E38-85C9-5000B5C0C7FB}"/>
              </a:ext>
            </a:extLst>
          </p:cNvPr>
          <p:cNvSpPr txBox="1"/>
          <p:nvPr/>
        </p:nvSpPr>
        <p:spPr>
          <a:xfrm>
            <a:off x="4385185" y="5217392"/>
            <a:ext cx="2035563" cy="589457"/>
          </a:xfrm>
          <a:prstGeom prst="rect">
            <a:avLst/>
          </a:prstGeom>
          <a:noFill/>
        </p:spPr>
        <p:txBody>
          <a:bodyPr wrap="square">
            <a:spAutoFit/>
          </a:bodyPr>
          <a:lstStyle/>
          <a:p>
            <a:pPr algn="ctr"/>
            <a:r>
              <a:rPr lang="en-US" sz="2400" b="1" dirty="0">
                <a:latin typeface="Red Hat Display" panose="020B0604020202020204" charset="0"/>
              </a:rPr>
              <a:t>2.9M</a:t>
            </a:r>
            <a:endParaRPr lang="en-US" sz="1688" b="1" dirty="0">
              <a:latin typeface="Red Hat Display" panose="020B0604020202020204" charset="0"/>
            </a:endParaRPr>
          </a:p>
          <a:p>
            <a:pPr algn="ctr">
              <a:lnSpc>
                <a:spcPct val="80000"/>
              </a:lnSpc>
            </a:pPr>
            <a:r>
              <a:rPr lang="en-US" sz="1000" b="1" dirty="0">
                <a:latin typeface="Red Hat Display" panose="020B0604020202020204" charset="0"/>
              </a:rPr>
              <a:t>Views </a:t>
            </a:r>
          </a:p>
        </p:txBody>
      </p:sp>
      <p:sp>
        <p:nvSpPr>
          <p:cNvPr id="80" name="Rectangle 79">
            <a:extLst>
              <a:ext uri="{FF2B5EF4-FFF2-40B4-BE49-F238E27FC236}">
                <a16:creationId xmlns:a16="http://schemas.microsoft.com/office/drawing/2014/main" id="{3EDDD1C2-D0FC-4F69-BC7C-5452675A7ED5}"/>
              </a:ext>
            </a:extLst>
          </p:cNvPr>
          <p:cNvSpPr/>
          <p:nvPr/>
        </p:nvSpPr>
        <p:spPr>
          <a:xfrm>
            <a:off x="4385186" y="4241760"/>
            <a:ext cx="2035564" cy="691164"/>
          </a:xfrm>
          <a:prstGeom prst="rect">
            <a:avLst/>
          </a:prstGeom>
          <a:solidFill>
            <a:srgbClr val="C0B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latin typeface="Red Hat Display" panose="02010503040201060303" pitchFamily="2" charset="0"/>
            </a:endParaRPr>
          </a:p>
          <a:p>
            <a:pPr algn="ctr"/>
            <a:endParaRPr lang="en-US" sz="1400" b="1" dirty="0">
              <a:solidFill>
                <a:schemeClr val="tx1"/>
              </a:solidFill>
              <a:latin typeface="Red Hat Display" panose="02010503040201060303" pitchFamily="2" charset="0"/>
            </a:endParaRPr>
          </a:p>
          <a:p>
            <a:pPr algn="ctr"/>
            <a:r>
              <a:rPr lang="en-US" sz="1400" b="1" dirty="0">
                <a:solidFill>
                  <a:schemeClr val="tx1"/>
                </a:solidFill>
                <a:latin typeface="Red Hat Display" panose="02010503040201060303" pitchFamily="2" charset="0"/>
              </a:rPr>
              <a:t>ERA YouTube Channels</a:t>
            </a:r>
            <a:br>
              <a:rPr lang="en-US" sz="1400" b="1" dirty="0">
                <a:solidFill>
                  <a:schemeClr val="tx1"/>
                </a:solidFill>
                <a:latin typeface="Red Hat Display" panose="02010503040201060303" pitchFamily="2" charset="0"/>
              </a:rPr>
            </a:br>
            <a:endParaRPr lang="en-US" sz="1400" b="1" dirty="0">
              <a:solidFill>
                <a:schemeClr val="tx1"/>
              </a:solidFill>
              <a:latin typeface="Red Hat Display" panose="02010503040201060303" pitchFamily="2" charset="0"/>
            </a:endParaRPr>
          </a:p>
          <a:p>
            <a:r>
              <a:rPr lang="en-US" sz="1400" b="1" dirty="0">
                <a:solidFill>
                  <a:schemeClr val="tx1"/>
                </a:solidFill>
                <a:latin typeface="Red Hat Display" panose="02010503040201060303" pitchFamily="2" charset="0"/>
              </a:rPr>
              <a:t>      </a:t>
            </a:r>
          </a:p>
        </p:txBody>
      </p:sp>
      <p:pic>
        <p:nvPicPr>
          <p:cNvPr id="38" name="Picture 37">
            <a:extLst>
              <a:ext uri="{FF2B5EF4-FFF2-40B4-BE49-F238E27FC236}">
                <a16:creationId xmlns:a16="http://schemas.microsoft.com/office/drawing/2014/main" id="{2549EF50-DAAE-4821-B4A5-75F79E6324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205" y="186151"/>
            <a:ext cx="1228681" cy="1399295"/>
          </a:xfrm>
          <a:prstGeom prst="rect">
            <a:avLst/>
          </a:prstGeom>
        </p:spPr>
      </p:pic>
    </p:spTree>
    <p:extLst>
      <p:ext uri="{BB962C8B-B14F-4D97-AF65-F5344CB8AC3E}">
        <p14:creationId xmlns:p14="http://schemas.microsoft.com/office/powerpoint/2010/main" val="3735375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002FC4-5632-4B2C-BDAB-BC46F9C675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2" y="0"/>
            <a:ext cx="3905251" cy="3905251"/>
          </a:xfrm>
          <a:prstGeom prst="rect">
            <a:avLst/>
          </a:prstGeom>
        </p:spPr>
      </p:pic>
      <p:sp>
        <p:nvSpPr>
          <p:cNvPr id="12" name="Rectangle 11">
            <a:extLst>
              <a:ext uri="{FF2B5EF4-FFF2-40B4-BE49-F238E27FC236}">
                <a16:creationId xmlns:a16="http://schemas.microsoft.com/office/drawing/2014/main" id="{5BB4CA4B-4283-4085-83E8-04A92339E05D}"/>
              </a:ext>
            </a:extLst>
          </p:cNvPr>
          <p:cNvSpPr/>
          <p:nvPr/>
        </p:nvSpPr>
        <p:spPr>
          <a:xfrm rot="5400000">
            <a:off x="3351543" y="3758740"/>
            <a:ext cx="746868" cy="473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defRPr/>
            </a:pPr>
            <a:endParaRPr lang="en-US" sz="1013" dirty="0">
              <a:solidFill>
                <a:srgbClr val="FFFFFF"/>
              </a:solidFill>
              <a:latin typeface="Red Hat Display" panose="02010503040201060303" pitchFamily="2" charset="0"/>
            </a:endParaRPr>
          </a:p>
        </p:txBody>
      </p:sp>
      <p:sp>
        <p:nvSpPr>
          <p:cNvPr id="34" name="Текст 7">
            <a:extLst>
              <a:ext uri="{FF2B5EF4-FFF2-40B4-BE49-F238E27FC236}">
                <a16:creationId xmlns:a16="http://schemas.microsoft.com/office/drawing/2014/main" id="{B66172AE-67F1-F441-A457-7F4CC4343E6E}"/>
              </a:ext>
            </a:extLst>
          </p:cNvPr>
          <p:cNvSpPr txBox="1">
            <a:spLocks/>
          </p:cNvSpPr>
          <p:nvPr/>
        </p:nvSpPr>
        <p:spPr>
          <a:xfrm>
            <a:off x="0" y="3334406"/>
            <a:ext cx="6858000" cy="2292179"/>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ctr" defTabSz="514298">
              <a:lnSpc>
                <a:spcPts val="5400"/>
              </a:lnSpc>
              <a:spcBef>
                <a:spcPts val="563"/>
              </a:spcBef>
              <a:defRPr/>
            </a:pPr>
            <a:r>
              <a:rPr lang="en-US" sz="5400" dirty="0">
                <a:ln w="25400">
                  <a:noFill/>
                </a:ln>
                <a:solidFill>
                  <a:schemeClr val="tx1"/>
                </a:solidFill>
              </a:rPr>
              <a:t>Programs</a:t>
            </a:r>
          </a:p>
          <a:p>
            <a:pPr algn="ctr" defTabSz="514298">
              <a:lnSpc>
                <a:spcPts val="5400"/>
              </a:lnSpc>
              <a:spcBef>
                <a:spcPts val="563"/>
              </a:spcBef>
              <a:defRPr/>
            </a:pPr>
            <a:r>
              <a:rPr lang="en-US" sz="5400" dirty="0">
                <a:ln w="25400">
                  <a:noFill/>
                </a:ln>
                <a:solidFill>
                  <a:schemeClr val="tx1"/>
                </a:solidFill>
              </a:rPr>
              <a:t>available</a:t>
            </a:r>
          </a:p>
          <a:p>
            <a:pPr algn="ctr" defTabSz="514298">
              <a:lnSpc>
                <a:spcPts val="5400"/>
              </a:lnSpc>
              <a:spcBef>
                <a:spcPts val="563"/>
              </a:spcBef>
              <a:defRPr/>
            </a:pPr>
            <a:r>
              <a:rPr lang="en-US" sz="5400" b="0" dirty="0">
                <a:ln w="25400">
                  <a:noFill/>
                </a:ln>
                <a:solidFill>
                  <a:schemeClr val="tx1"/>
                </a:solidFill>
              </a:rPr>
              <a:t>for sellers</a:t>
            </a:r>
            <a:endParaRPr lang="en-US" sz="5400" b="0" dirty="0">
              <a:solidFill>
                <a:schemeClr val="tx1"/>
              </a:solidFill>
              <a:latin typeface="Red Hat Display" panose="02010503040201060303" pitchFamily="2" charset="77"/>
            </a:endParaRPr>
          </a:p>
        </p:txBody>
      </p:sp>
      <p:pic>
        <p:nvPicPr>
          <p:cNvPr id="10" name="Graphic 9">
            <a:extLst>
              <a:ext uri="{FF2B5EF4-FFF2-40B4-BE49-F238E27FC236}">
                <a16:creationId xmlns:a16="http://schemas.microsoft.com/office/drawing/2014/main" id="{8C968D53-E03D-4A8F-9CF5-5F34F66A8FD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flipH="1">
            <a:off x="4565822" y="6851822"/>
            <a:ext cx="2292178" cy="2292178"/>
          </a:xfrm>
          <a:prstGeom prst="rect">
            <a:avLst/>
          </a:prstGeom>
        </p:spPr>
      </p:pic>
      <p:pic>
        <p:nvPicPr>
          <p:cNvPr id="3" name="Picture 2">
            <a:extLst>
              <a:ext uri="{FF2B5EF4-FFF2-40B4-BE49-F238E27FC236}">
                <a16:creationId xmlns:a16="http://schemas.microsoft.com/office/drawing/2014/main" id="{57FF329D-11A6-D74B-9E18-37541EDCF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271" y="7703505"/>
            <a:ext cx="3131013" cy="1052907"/>
          </a:xfrm>
          <a:prstGeom prst="rect">
            <a:avLst/>
          </a:prstGeom>
        </p:spPr>
      </p:pic>
    </p:spTree>
    <p:extLst>
      <p:ext uri="{BB962C8B-B14F-4D97-AF65-F5344CB8AC3E}">
        <p14:creationId xmlns:p14="http://schemas.microsoft.com/office/powerpoint/2010/main" val="203397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A6D0FFF-D8EF-400B-BB2C-44B4E15603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2" y="6866329"/>
            <a:ext cx="2266952" cy="2266952"/>
          </a:xfrm>
          <a:prstGeom prst="rect">
            <a:avLst/>
          </a:prstGeom>
        </p:spPr>
      </p:pic>
      <p:sp>
        <p:nvSpPr>
          <p:cNvPr id="11" name="Текст 7">
            <a:extLst>
              <a:ext uri="{FF2B5EF4-FFF2-40B4-BE49-F238E27FC236}">
                <a16:creationId xmlns:a16="http://schemas.microsoft.com/office/drawing/2014/main" id="{3C66181E-AA58-47E0-8A28-498BC2826661}"/>
              </a:ext>
            </a:extLst>
          </p:cNvPr>
          <p:cNvSpPr txBox="1">
            <a:spLocks/>
          </p:cNvSpPr>
          <p:nvPr/>
        </p:nvSpPr>
        <p:spPr>
          <a:xfrm>
            <a:off x="588045" y="515817"/>
            <a:ext cx="5797887" cy="496128"/>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68">
              <a:lnSpc>
                <a:spcPct val="80000"/>
              </a:lnSpc>
              <a:spcBef>
                <a:spcPts val="0"/>
              </a:spcBef>
              <a:buSzPct val="100000"/>
              <a:defRPr/>
            </a:pPr>
            <a:r>
              <a:rPr lang="en-US" sz="3600" dirty="0">
                <a:solidFill>
                  <a:schemeClr val="tx1"/>
                </a:solidFill>
                <a:latin typeface="Red Hat Display" panose="02010503040201060303" pitchFamily="2" charset="77"/>
              </a:rPr>
              <a:t>Seller </a:t>
            </a:r>
            <a:r>
              <a:rPr lang="en-US" sz="3600" b="0" dirty="0">
                <a:solidFill>
                  <a:schemeClr val="tx1"/>
                </a:solidFill>
                <a:latin typeface="Red Hat Display" panose="02010503040201060303" pitchFamily="2" charset="77"/>
              </a:rPr>
              <a:t>incentives</a:t>
            </a:r>
          </a:p>
        </p:txBody>
      </p:sp>
      <p:sp>
        <p:nvSpPr>
          <p:cNvPr id="45" name="Rectangle: Single Corner Rounded 44">
            <a:extLst>
              <a:ext uri="{FF2B5EF4-FFF2-40B4-BE49-F238E27FC236}">
                <a16:creationId xmlns:a16="http://schemas.microsoft.com/office/drawing/2014/main" id="{50710747-CE75-4960-A8D8-5FD65C899EB9}"/>
              </a:ext>
            </a:extLst>
          </p:cNvPr>
          <p:cNvSpPr/>
          <p:nvPr/>
        </p:nvSpPr>
        <p:spPr>
          <a:xfrm rot="10800000" flipH="1">
            <a:off x="3489984" y="4786850"/>
            <a:ext cx="2743808" cy="1971197"/>
          </a:xfrm>
          <a:prstGeom prst="round1Rect">
            <a:avLst>
              <a:gd name="adj" fmla="val 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46" name="Rectangle 45">
            <a:extLst>
              <a:ext uri="{FF2B5EF4-FFF2-40B4-BE49-F238E27FC236}">
                <a16:creationId xmlns:a16="http://schemas.microsoft.com/office/drawing/2014/main" id="{7142AB26-87FE-4AFB-9B5A-6C5F20CE14AD}"/>
              </a:ext>
            </a:extLst>
          </p:cNvPr>
          <p:cNvSpPr/>
          <p:nvPr/>
        </p:nvSpPr>
        <p:spPr>
          <a:xfrm>
            <a:off x="3489983" y="4786853"/>
            <a:ext cx="2743809" cy="112060"/>
          </a:xfrm>
          <a:prstGeom prst="rect">
            <a:avLst/>
          </a:prstGeom>
          <a:solidFill>
            <a:srgbClr val="C5C2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23" name="TextBox 22">
            <a:extLst>
              <a:ext uri="{FF2B5EF4-FFF2-40B4-BE49-F238E27FC236}">
                <a16:creationId xmlns:a16="http://schemas.microsoft.com/office/drawing/2014/main" id="{B4683A6F-C9ED-48B4-A7D7-FD89929DE290}"/>
              </a:ext>
            </a:extLst>
          </p:cNvPr>
          <p:cNvSpPr txBox="1"/>
          <p:nvPr/>
        </p:nvSpPr>
        <p:spPr>
          <a:xfrm>
            <a:off x="3489980" y="5616781"/>
            <a:ext cx="2743808" cy="338554"/>
          </a:xfrm>
          <a:prstGeom prst="rect">
            <a:avLst/>
          </a:prstGeom>
          <a:noFill/>
        </p:spPr>
        <p:txBody>
          <a:bodyPr wrap="square">
            <a:spAutoFit/>
          </a:bodyPr>
          <a:lstStyle/>
          <a:p>
            <a:pPr algn="ctr"/>
            <a:r>
              <a:rPr lang="en-US" sz="1600" b="1" dirty="0">
                <a:latin typeface="Red Hat Display" panose="020B0604020202020204" charset="0"/>
              </a:rPr>
              <a:t>You have options</a:t>
            </a:r>
          </a:p>
        </p:txBody>
      </p:sp>
      <p:sp>
        <p:nvSpPr>
          <p:cNvPr id="37" name="Rectangle: Single Corner Rounded 36">
            <a:extLst>
              <a:ext uri="{FF2B5EF4-FFF2-40B4-BE49-F238E27FC236}">
                <a16:creationId xmlns:a16="http://schemas.microsoft.com/office/drawing/2014/main" id="{0C658D76-8C81-41B7-B606-0F03343C83ED}"/>
              </a:ext>
            </a:extLst>
          </p:cNvPr>
          <p:cNvSpPr/>
          <p:nvPr/>
        </p:nvSpPr>
        <p:spPr>
          <a:xfrm rot="10800000" flipH="1">
            <a:off x="462488" y="2511916"/>
            <a:ext cx="2743807" cy="1971197"/>
          </a:xfrm>
          <a:prstGeom prst="round1Rect">
            <a:avLst>
              <a:gd name="adj" fmla="val 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38" name="Rectangle 37">
            <a:extLst>
              <a:ext uri="{FF2B5EF4-FFF2-40B4-BE49-F238E27FC236}">
                <a16:creationId xmlns:a16="http://schemas.microsoft.com/office/drawing/2014/main" id="{A2398941-60EF-48FA-925E-02104B8006E2}"/>
              </a:ext>
            </a:extLst>
          </p:cNvPr>
          <p:cNvSpPr/>
          <p:nvPr/>
        </p:nvSpPr>
        <p:spPr>
          <a:xfrm>
            <a:off x="462485" y="2511922"/>
            <a:ext cx="2743809" cy="112060"/>
          </a:xfrm>
          <a:prstGeom prst="rect">
            <a:avLst/>
          </a:prstGeom>
          <a:solidFill>
            <a:srgbClr val="B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39" name="TextBox 38">
            <a:extLst>
              <a:ext uri="{FF2B5EF4-FFF2-40B4-BE49-F238E27FC236}">
                <a16:creationId xmlns:a16="http://schemas.microsoft.com/office/drawing/2014/main" id="{CFFBF882-411A-4DB8-8E1F-BF1A75F49059}"/>
              </a:ext>
            </a:extLst>
          </p:cNvPr>
          <p:cNvSpPr txBox="1"/>
          <p:nvPr/>
        </p:nvSpPr>
        <p:spPr>
          <a:xfrm>
            <a:off x="462486" y="3270662"/>
            <a:ext cx="2773645" cy="584775"/>
          </a:xfrm>
          <a:prstGeom prst="rect">
            <a:avLst/>
          </a:prstGeom>
          <a:noFill/>
        </p:spPr>
        <p:txBody>
          <a:bodyPr wrap="square">
            <a:spAutoFit/>
          </a:bodyPr>
          <a:lstStyle/>
          <a:p>
            <a:pPr algn="ctr"/>
            <a:r>
              <a:rPr lang="en-US" sz="1600" b="1" dirty="0">
                <a:latin typeface="Red Hat Display" panose="020B0604020202020204" charset="0"/>
              </a:rPr>
              <a:t>ERA Home</a:t>
            </a:r>
            <a:br>
              <a:rPr lang="en-US" sz="1600" b="1" dirty="0">
                <a:latin typeface="Red Hat Display" panose="020B0604020202020204" charset="0"/>
              </a:rPr>
            </a:br>
            <a:r>
              <a:rPr lang="en-US" sz="1600" b="1" dirty="0">
                <a:latin typeface="Red Hat Display" panose="020B0604020202020204" charset="0"/>
              </a:rPr>
              <a:t>Protection Plan</a:t>
            </a:r>
          </a:p>
        </p:txBody>
      </p:sp>
      <p:sp>
        <p:nvSpPr>
          <p:cNvPr id="41" name="Rectangle: Single Corner Rounded 40">
            <a:extLst>
              <a:ext uri="{FF2B5EF4-FFF2-40B4-BE49-F238E27FC236}">
                <a16:creationId xmlns:a16="http://schemas.microsoft.com/office/drawing/2014/main" id="{D5908F2B-EB5C-4892-AB2D-F3CADC9C8DB1}"/>
              </a:ext>
            </a:extLst>
          </p:cNvPr>
          <p:cNvSpPr/>
          <p:nvPr/>
        </p:nvSpPr>
        <p:spPr>
          <a:xfrm rot="10800000" flipH="1">
            <a:off x="3489984" y="2511916"/>
            <a:ext cx="2743807" cy="1971197"/>
          </a:xfrm>
          <a:prstGeom prst="round1Rect">
            <a:avLst>
              <a:gd name="adj" fmla="val 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43" name="Rectangle 42">
            <a:extLst>
              <a:ext uri="{FF2B5EF4-FFF2-40B4-BE49-F238E27FC236}">
                <a16:creationId xmlns:a16="http://schemas.microsoft.com/office/drawing/2014/main" id="{98A82E9C-4C3E-449C-BA42-39A1F5973228}"/>
              </a:ext>
            </a:extLst>
          </p:cNvPr>
          <p:cNvSpPr/>
          <p:nvPr/>
        </p:nvSpPr>
        <p:spPr>
          <a:xfrm>
            <a:off x="3489984" y="2511920"/>
            <a:ext cx="2743809" cy="112060"/>
          </a:xfrm>
          <a:prstGeom prst="rect">
            <a:avLst/>
          </a:prstGeom>
          <a:solidFill>
            <a:srgbClr val="C0B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55" name="TextBox 54">
            <a:extLst>
              <a:ext uri="{FF2B5EF4-FFF2-40B4-BE49-F238E27FC236}">
                <a16:creationId xmlns:a16="http://schemas.microsoft.com/office/drawing/2014/main" id="{6A1A502B-A059-4933-9DA6-BC5A6A3C04BD}"/>
              </a:ext>
            </a:extLst>
          </p:cNvPr>
          <p:cNvSpPr txBox="1"/>
          <p:nvPr/>
        </p:nvSpPr>
        <p:spPr>
          <a:xfrm>
            <a:off x="3486989" y="3281131"/>
            <a:ext cx="2743809" cy="338554"/>
          </a:xfrm>
          <a:prstGeom prst="rect">
            <a:avLst/>
          </a:prstGeom>
          <a:noFill/>
        </p:spPr>
        <p:txBody>
          <a:bodyPr wrap="square">
            <a:spAutoFit/>
          </a:bodyPr>
          <a:lstStyle/>
          <a:p>
            <a:pPr algn="ctr"/>
            <a:r>
              <a:rPr lang="en-US" sz="1600" b="1" dirty="0">
                <a:latin typeface="Red Hat Display" panose="020B0604020202020204" charset="0"/>
              </a:rPr>
              <a:t>ERA Moves</a:t>
            </a:r>
          </a:p>
        </p:txBody>
      </p:sp>
      <p:sp>
        <p:nvSpPr>
          <p:cNvPr id="31" name="Rectangle: Single Corner Rounded 30">
            <a:extLst>
              <a:ext uri="{FF2B5EF4-FFF2-40B4-BE49-F238E27FC236}">
                <a16:creationId xmlns:a16="http://schemas.microsoft.com/office/drawing/2014/main" id="{8159C254-4FE8-493E-B897-795B15DE0164}"/>
              </a:ext>
            </a:extLst>
          </p:cNvPr>
          <p:cNvSpPr/>
          <p:nvPr/>
        </p:nvSpPr>
        <p:spPr>
          <a:xfrm rot="10800000" flipH="1">
            <a:off x="462485" y="4850053"/>
            <a:ext cx="2743808" cy="1971197"/>
          </a:xfrm>
          <a:prstGeom prst="round1Rect">
            <a:avLst>
              <a:gd name="adj" fmla="val 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44" name="Rectangle 43">
            <a:extLst>
              <a:ext uri="{FF2B5EF4-FFF2-40B4-BE49-F238E27FC236}">
                <a16:creationId xmlns:a16="http://schemas.microsoft.com/office/drawing/2014/main" id="{86AA9CEB-DC0E-46A0-B6BC-D9DC39F37764}"/>
              </a:ext>
            </a:extLst>
          </p:cNvPr>
          <p:cNvSpPr/>
          <p:nvPr/>
        </p:nvSpPr>
        <p:spPr>
          <a:xfrm>
            <a:off x="462485" y="4756493"/>
            <a:ext cx="2743809" cy="112060"/>
          </a:xfrm>
          <a:prstGeom prst="rect">
            <a:avLst/>
          </a:prstGeom>
          <a:solidFill>
            <a:srgbClr val="C0B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47" name="TextBox 46">
            <a:extLst>
              <a:ext uri="{FF2B5EF4-FFF2-40B4-BE49-F238E27FC236}">
                <a16:creationId xmlns:a16="http://schemas.microsoft.com/office/drawing/2014/main" id="{BA13B3A5-02C1-4BAD-8A9E-944CFA26E063}"/>
              </a:ext>
            </a:extLst>
          </p:cNvPr>
          <p:cNvSpPr txBox="1"/>
          <p:nvPr/>
        </p:nvSpPr>
        <p:spPr>
          <a:xfrm>
            <a:off x="473733" y="5469672"/>
            <a:ext cx="2743809" cy="584775"/>
          </a:xfrm>
          <a:prstGeom prst="rect">
            <a:avLst/>
          </a:prstGeom>
          <a:noFill/>
        </p:spPr>
        <p:txBody>
          <a:bodyPr wrap="square">
            <a:spAutoFit/>
          </a:bodyPr>
          <a:lstStyle/>
          <a:p>
            <a:pPr algn="ctr"/>
            <a:r>
              <a:rPr lang="en-US" sz="1600" b="1" dirty="0">
                <a:latin typeface="Red Hat Display" panose="020B0604020202020204" charset="0"/>
              </a:rPr>
              <a:t>Home Concierge </a:t>
            </a:r>
          </a:p>
          <a:p>
            <a:pPr algn="ctr"/>
            <a:r>
              <a:rPr lang="en-US" sz="1600" b="1" dirty="0">
                <a:latin typeface="Red Hat Display" panose="020B0604020202020204" charset="0"/>
              </a:rPr>
              <a:t>by HomeAdvisor</a:t>
            </a:r>
          </a:p>
        </p:txBody>
      </p:sp>
      <p:pic>
        <p:nvPicPr>
          <p:cNvPr id="25" name="Graphic 24">
            <a:extLst>
              <a:ext uri="{FF2B5EF4-FFF2-40B4-BE49-F238E27FC236}">
                <a16:creationId xmlns:a16="http://schemas.microsoft.com/office/drawing/2014/main" id="{22B16F8C-7E80-4358-9C1F-B7C000E0A42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5783992" y="176936"/>
            <a:ext cx="899603" cy="899603"/>
          </a:xfrm>
          <a:prstGeom prst="rect">
            <a:avLst/>
          </a:prstGeom>
        </p:spPr>
      </p:pic>
    </p:spTree>
    <p:extLst>
      <p:ext uri="{BB962C8B-B14F-4D97-AF65-F5344CB8AC3E}">
        <p14:creationId xmlns:p14="http://schemas.microsoft.com/office/powerpoint/2010/main" val="421086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6C6D2">
            <a:alpha val="10000"/>
          </a:srgbClr>
        </a:solidFill>
        <a:effectLst/>
      </p:bgPr>
    </p:bg>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F1F71BB1-AB09-4297-84B9-124FEB20FA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4965" y="4781550"/>
            <a:ext cx="4362445" cy="4362450"/>
          </a:xfrm>
          <a:prstGeom prst="rect">
            <a:avLst/>
          </a:prstGeom>
        </p:spPr>
      </p:pic>
      <p:pic>
        <p:nvPicPr>
          <p:cNvPr id="17" name="Picture 16">
            <a:extLst>
              <a:ext uri="{FF2B5EF4-FFF2-40B4-BE49-F238E27FC236}">
                <a16:creationId xmlns:a16="http://schemas.microsoft.com/office/drawing/2014/main" id="{5A463611-FDE3-489B-9115-6E7ED46103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96391" y="7736790"/>
            <a:ext cx="2237356" cy="730636"/>
          </a:xfrm>
          <a:prstGeom prst="rect">
            <a:avLst/>
          </a:prstGeom>
        </p:spPr>
      </p:pic>
      <p:sp>
        <p:nvSpPr>
          <p:cNvPr id="19" name="Title 1">
            <a:extLst>
              <a:ext uri="{FF2B5EF4-FFF2-40B4-BE49-F238E27FC236}">
                <a16:creationId xmlns:a16="http://schemas.microsoft.com/office/drawing/2014/main" id="{E33DB65A-82B1-40AE-8558-E6AC8506F708}"/>
              </a:ext>
            </a:extLst>
          </p:cNvPr>
          <p:cNvSpPr txBox="1">
            <a:spLocks/>
          </p:cNvSpPr>
          <p:nvPr/>
        </p:nvSpPr>
        <p:spPr>
          <a:xfrm>
            <a:off x="566095" y="454992"/>
            <a:ext cx="3498901" cy="936326"/>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nSpc>
                <a:spcPts val="4000"/>
              </a:lnSpc>
            </a:pPr>
            <a:r>
              <a:rPr lang="en-US" sz="3600" dirty="0">
                <a:solidFill>
                  <a:schemeClr val="tx1"/>
                </a:solidFill>
                <a:latin typeface="Red Hat Display"/>
              </a:rPr>
              <a:t>ERA Home</a:t>
            </a:r>
          </a:p>
          <a:p>
            <a:pPr>
              <a:lnSpc>
                <a:spcPts val="4000"/>
              </a:lnSpc>
            </a:pPr>
            <a:r>
              <a:rPr lang="en-US" sz="3600" b="0" dirty="0">
                <a:solidFill>
                  <a:schemeClr val="tx1"/>
                </a:solidFill>
                <a:latin typeface="Red Hat Display"/>
              </a:rPr>
              <a:t>Protection Plan</a:t>
            </a:r>
            <a:endParaRPr lang="en-US" sz="3600" b="0" dirty="0">
              <a:solidFill>
                <a:schemeClr val="tx1"/>
              </a:solidFill>
            </a:endParaRPr>
          </a:p>
        </p:txBody>
      </p:sp>
      <p:sp>
        <p:nvSpPr>
          <p:cNvPr id="20" name="Rectangle 19">
            <a:extLst>
              <a:ext uri="{FF2B5EF4-FFF2-40B4-BE49-F238E27FC236}">
                <a16:creationId xmlns:a16="http://schemas.microsoft.com/office/drawing/2014/main" id="{9E54CFA7-51B1-4FDC-8CF8-5759DA4FF656}"/>
              </a:ext>
            </a:extLst>
          </p:cNvPr>
          <p:cNvSpPr/>
          <p:nvPr/>
        </p:nvSpPr>
        <p:spPr>
          <a:xfrm>
            <a:off x="654041" y="1759493"/>
            <a:ext cx="5129951" cy="1169551"/>
          </a:xfrm>
          <a:prstGeom prst="rect">
            <a:avLst/>
          </a:prstGeom>
        </p:spPr>
        <p:txBody>
          <a:bodyPr wrap="square">
            <a:spAutoFit/>
          </a:bodyPr>
          <a:lstStyle/>
          <a:p>
            <a:r>
              <a:rPr lang="en-US" sz="1400" dirty="0">
                <a:solidFill>
                  <a:schemeClr val="tx1">
                    <a:lumMod val="95000"/>
                    <a:lumOff val="5000"/>
                  </a:schemeClr>
                </a:solidFill>
                <a:latin typeface="Red Hat Display" panose="02010503040201060303" pitchFamily="2" charset="0"/>
                <a:cs typeface="Arial" panose="020B0604020202020204" pitchFamily="34" charset="0"/>
              </a:rPr>
              <a:t>A home protection plan can help protect your budget and covered items while your home is on the market and give you one less thing to worry about — knowing you’re protected against the expense of unexpected covered breakdowns. </a:t>
            </a:r>
          </a:p>
          <a:p>
            <a:endParaRPr lang="en-US" sz="1400" dirty="0">
              <a:latin typeface="Red Hat Display" panose="020B0604020202020204" charset="0"/>
            </a:endParaRPr>
          </a:p>
        </p:txBody>
      </p:sp>
      <p:pic>
        <p:nvPicPr>
          <p:cNvPr id="33" name="Graphic 32">
            <a:extLst>
              <a:ext uri="{FF2B5EF4-FFF2-40B4-BE49-F238E27FC236}">
                <a16:creationId xmlns:a16="http://schemas.microsoft.com/office/drawing/2014/main" id="{5633A2FE-55FB-46E6-B441-377445AA9F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324253" y="7197426"/>
            <a:ext cx="1505152" cy="1505152"/>
          </a:xfrm>
          <a:prstGeom prst="rect">
            <a:avLst/>
          </a:prstGeom>
        </p:spPr>
      </p:pic>
      <p:pic>
        <p:nvPicPr>
          <p:cNvPr id="7" name="Picture 6" descr="A picture containing building, house, cat, sitting&#10;&#10;Description automatically generated">
            <a:extLst>
              <a:ext uri="{FF2B5EF4-FFF2-40B4-BE49-F238E27FC236}">
                <a16:creationId xmlns:a16="http://schemas.microsoft.com/office/drawing/2014/main" id="{99136277-2EC4-4039-AA2C-9BE1F67F7CFC}"/>
              </a:ext>
            </a:extLst>
          </p:cNvPr>
          <p:cNvPicPr>
            <a:picLocks noChangeAspect="1"/>
          </p:cNvPicPr>
          <p:nvPr/>
        </p:nvPicPr>
        <p:blipFill rotWithShape="1">
          <a:blip r:embed="rId8">
            <a:extLst>
              <a:ext uri="{28A0092B-C50C-407E-A947-70E740481C1C}">
                <a14:useLocalDpi xmlns:a14="http://schemas.microsoft.com/office/drawing/2010/main"/>
              </a:ext>
            </a:extLst>
          </a:blip>
          <a:srcRect t="188" r="-148" b="194"/>
          <a:stretch/>
        </p:blipFill>
        <p:spPr>
          <a:xfrm>
            <a:off x="566095" y="3711986"/>
            <a:ext cx="3187160" cy="4755440"/>
          </a:xfrm>
          <a:prstGeom prst="round1Rect">
            <a:avLst>
              <a:gd name="adj" fmla="val 0"/>
            </a:avLst>
          </a:prstGeom>
        </p:spPr>
      </p:pic>
      <p:pic>
        <p:nvPicPr>
          <p:cNvPr id="9" name="Graphic 8">
            <a:extLst>
              <a:ext uri="{FF2B5EF4-FFF2-40B4-BE49-F238E27FC236}">
                <a16:creationId xmlns:a16="http://schemas.microsoft.com/office/drawing/2014/main" id="{47D13AE7-2EE7-4316-8B5E-B8C6A9E2881C}"/>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flipH="1">
            <a:off x="5783992" y="176936"/>
            <a:ext cx="899603" cy="899603"/>
          </a:xfrm>
          <a:prstGeom prst="rect">
            <a:avLst/>
          </a:prstGeom>
        </p:spPr>
      </p:pic>
    </p:spTree>
    <p:extLst>
      <p:ext uri="{BB962C8B-B14F-4D97-AF65-F5344CB8AC3E}">
        <p14:creationId xmlns:p14="http://schemas.microsoft.com/office/powerpoint/2010/main" val="259307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6C6D2">
            <a:alpha val="10000"/>
          </a:srgbClr>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10CBBAF-6811-4F02-A7A8-FC92B52289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5" y="6632508"/>
            <a:ext cx="2511492" cy="2511492"/>
          </a:xfrm>
          <a:prstGeom prst="rect">
            <a:avLst/>
          </a:prstGeom>
        </p:spPr>
      </p:pic>
      <p:pic>
        <p:nvPicPr>
          <p:cNvPr id="8" name="Graphic 7">
            <a:extLst>
              <a:ext uri="{FF2B5EF4-FFF2-40B4-BE49-F238E27FC236}">
                <a16:creationId xmlns:a16="http://schemas.microsoft.com/office/drawing/2014/main" id="{A2D85020-66C3-4B83-BFA6-4745840F36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4273549" y="-2"/>
            <a:ext cx="2584451" cy="2584451"/>
          </a:xfrm>
          <a:prstGeom prst="rect">
            <a:avLst/>
          </a:prstGeom>
        </p:spPr>
      </p:pic>
      <p:pic>
        <p:nvPicPr>
          <p:cNvPr id="3" name="Picture 2" descr="A close up of a computer&#10;&#10;Description automatically generated">
            <a:extLst>
              <a:ext uri="{FF2B5EF4-FFF2-40B4-BE49-F238E27FC236}">
                <a16:creationId xmlns:a16="http://schemas.microsoft.com/office/drawing/2014/main" id="{C749E514-E6BE-45A0-B5F8-7D59C8879C8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3109" t="23375" r="5721" b="14698"/>
          <a:stretch/>
        </p:blipFill>
        <p:spPr>
          <a:xfrm>
            <a:off x="-5" y="520115"/>
            <a:ext cx="7905755" cy="4523563"/>
          </a:xfrm>
          <a:prstGeom prst="rect">
            <a:avLst/>
          </a:prstGeom>
        </p:spPr>
      </p:pic>
      <p:sp>
        <p:nvSpPr>
          <p:cNvPr id="9" name="Title 1">
            <a:extLst>
              <a:ext uri="{FF2B5EF4-FFF2-40B4-BE49-F238E27FC236}">
                <a16:creationId xmlns:a16="http://schemas.microsoft.com/office/drawing/2014/main" id="{CA9488D6-9C06-4405-A91E-27A435531738}"/>
              </a:ext>
            </a:extLst>
          </p:cNvPr>
          <p:cNvSpPr txBox="1">
            <a:spLocks/>
          </p:cNvSpPr>
          <p:nvPr/>
        </p:nvSpPr>
        <p:spPr>
          <a:xfrm>
            <a:off x="708834" y="5423498"/>
            <a:ext cx="4434665" cy="1118131"/>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nSpc>
                <a:spcPts val="4000"/>
              </a:lnSpc>
            </a:pPr>
            <a:r>
              <a:rPr lang="en-US" sz="3600" dirty="0">
                <a:solidFill>
                  <a:schemeClr val="tx1"/>
                </a:solidFill>
                <a:latin typeface="Red Hat Display" panose="02010503040201060303"/>
              </a:rPr>
              <a:t>Home Concierge</a:t>
            </a:r>
          </a:p>
          <a:p>
            <a:pPr>
              <a:lnSpc>
                <a:spcPts val="4000"/>
              </a:lnSpc>
            </a:pPr>
            <a:r>
              <a:rPr lang="en-US" sz="3600" b="0" dirty="0">
                <a:solidFill>
                  <a:schemeClr val="tx1"/>
                </a:solidFill>
                <a:latin typeface="Red Hat Display" panose="02010503040201060303"/>
              </a:rPr>
              <a:t>by HomeAdvisor</a:t>
            </a:r>
          </a:p>
        </p:txBody>
      </p:sp>
      <p:sp>
        <p:nvSpPr>
          <p:cNvPr id="2" name="Rectangle 1">
            <a:extLst>
              <a:ext uri="{FF2B5EF4-FFF2-40B4-BE49-F238E27FC236}">
                <a16:creationId xmlns:a16="http://schemas.microsoft.com/office/drawing/2014/main" id="{D286B717-9CE3-4F66-9E8B-68FFBF26AF08}"/>
              </a:ext>
            </a:extLst>
          </p:cNvPr>
          <p:cNvSpPr/>
          <p:nvPr/>
        </p:nvSpPr>
        <p:spPr>
          <a:xfrm>
            <a:off x="708834" y="6732713"/>
            <a:ext cx="5171265" cy="1384995"/>
          </a:xfrm>
          <a:prstGeom prst="rect">
            <a:avLst/>
          </a:prstGeom>
        </p:spPr>
        <p:txBody>
          <a:bodyPr wrap="square">
            <a:spAutoFit/>
          </a:bodyPr>
          <a:lstStyle/>
          <a:p>
            <a:r>
              <a:rPr lang="en-US" sz="1400" dirty="0">
                <a:solidFill>
                  <a:schemeClr val="tx1">
                    <a:lumMod val="95000"/>
                    <a:lumOff val="5000"/>
                  </a:schemeClr>
                </a:solidFill>
                <a:latin typeface="Red Hat Display" panose="02010503040201060303" pitchFamily="2" charset="0"/>
                <a:cs typeface="Arial" panose="020B0604020202020204" pitchFamily="34" charset="0"/>
              </a:rPr>
              <a:t>Home improvement projects are a necessary part of the home buying and selling process. But the stress of finding a good contractor does not have to be. Whether you’re looking for quick repairs or tackling a major remodel, ERA's Home Concierge portal helps you receive outstanding service and quality on every project.</a:t>
            </a:r>
            <a:endParaRPr lang="en-US" sz="1400" dirty="0">
              <a:latin typeface="Red Hat Display" panose="020B0604020202020204" charset="0"/>
            </a:endParaRPr>
          </a:p>
        </p:txBody>
      </p:sp>
    </p:spTree>
    <p:extLst>
      <p:ext uri="{BB962C8B-B14F-4D97-AF65-F5344CB8AC3E}">
        <p14:creationId xmlns:p14="http://schemas.microsoft.com/office/powerpoint/2010/main" val="189944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6C6D2">
            <a:alpha val="10000"/>
          </a:srgbClr>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5E3EF88-9275-4D8B-A878-3738E32C00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6777" y="6938360"/>
            <a:ext cx="2181225" cy="2181225"/>
          </a:xfrm>
          <a:prstGeom prst="rect">
            <a:avLst/>
          </a:prstGeom>
        </p:spPr>
      </p:pic>
      <p:sp>
        <p:nvSpPr>
          <p:cNvPr id="5" name="Title 1">
            <a:extLst>
              <a:ext uri="{FF2B5EF4-FFF2-40B4-BE49-F238E27FC236}">
                <a16:creationId xmlns:a16="http://schemas.microsoft.com/office/drawing/2014/main" id="{599CBE53-D4E3-49DB-85D0-23808C0D48D0}"/>
              </a:ext>
            </a:extLst>
          </p:cNvPr>
          <p:cNvSpPr txBox="1">
            <a:spLocks/>
          </p:cNvSpPr>
          <p:nvPr/>
        </p:nvSpPr>
        <p:spPr>
          <a:xfrm>
            <a:off x="685801" y="563836"/>
            <a:ext cx="6453095" cy="553293"/>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defTabSz="514343">
              <a:lnSpc>
                <a:spcPct val="70000"/>
              </a:lnSpc>
              <a:defRPr/>
            </a:pPr>
            <a:r>
              <a:rPr lang="en-US" sz="3600" dirty="0">
                <a:solidFill>
                  <a:schemeClr val="tx1"/>
                </a:solidFill>
                <a:latin typeface="Red Hat Display" panose="02010503040201060303"/>
              </a:rPr>
              <a:t>ERA </a:t>
            </a:r>
            <a:r>
              <a:rPr lang="en-US" sz="3600" b="0" dirty="0">
                <a:solidFill>
                  <a:schemeClr val="tx1"/>
                </a:solidFill>
                <a:latin typeface="Red Hat Display" panose="02010503040201060303"/>
              </a:rPr>
              <a:t>Moves </a:t>
            </a:r>
            <a:endParaRPr lang="en-US" sz="3600" b="0" dirty="0">
              <a:solidFill>
                <a:schemeClr val="tx1"/>
              </a:solidFill>
            </a:endParaRPr>
          </a:p>
        </p:txBody>
      </p:sp>
      <p:sp>
        <p:nvSpPr>
          <p:cNvPr id="6" name="Rectangle 5">
            <a:extLst>
              <a:ext uri="{FF2B5EF4-FFF2-40B4-BE49-F238E27FC236}">
                <a16:creationId xmlns:a16="http://schemas.microsoft.com/office/drawing/2014/main" id="{44AE530C-B335-4F8D-8154-19D30ABE5BB7}"/>
              </a:ext>
            </a:extLst>
          </p:cNvPr>
          <p:cNvSpPr/>
          <p:nvPr/>
        </p:nvSpPr>
        <p:spPr>
          <a:xfrm>
            <a:off x="685801" y="1497622"/>
            <a:ext cx="5576794" cy="1569660"/>
          </a:xfrm>
          <a:prstGeom prst="rect">
            <a:avLst/>
          </a:prstGeom>
        </p:spPr>
        <p:txBody>
          <a:bodyPr wrap="square">
            <a:spAutoFit/>
          </a:bodyPr>
          <a:lstStyle/>
          <a:p>
            <a:pPr defTabSz="514343">
              <a:defRPr/>
            </a:pPr>
            <a:r>
              <a:rPr lang="en-US" sz="1600" b="1" dirty="0">
                <a:latin typeface="Red Hat Display" panose="020B0604020202020204" charset="0"/>
              </a:rPr>
              <a:t>Take the hassle out of moving.</a:t>
            </a:r>
            <a:endParaRPr lang="en-US" sz="1600" dirty="0">
              <a:latin typeface="Red Hat Display" panose="02010503040201060303" pitchFamily="2" charset="0"/>
              <a:cs typeface="Arial" panose="020B0604020202020204" pitchFamily="34" charset="0"/>
            </a:endParaRPr>
          </a:p>
          <a:p>
            <a:pPr marL="96440" indent="-96440" defTabSz="514343">
              <a:buFont typeface="Arial" panose="020B0604020202020204" pitchFamily="34" charset="0"/>
              <a:buChar char="•"/>
              <a:defRPr/>
            </a:pPr>
            <a:r>
              <a:rPr lang="en-US" sz="1600" dirty="0">
                <a:solidFill>
                  <a:srgbClr val="353535">
                    <a:lumMod val="95000"/>
                    <a:lumOff val="5000"/>
                  </a:srgbClr>
                </a:solidFill>
                <a:latin typeface="Red Hat Display" panose="02010503040201060303" pitchFamily="2" charset="0"/>
                <a:cs typeface="Arial" panose="020B0604020202020204" pitchFamily="34" charset="0"/>
              </a:rPr>
              <a:t>Free and includes white-glove service that helps you connect all of your utilities with just one simple phone call.</a:t>
            </a:r>
          </a:p>
          <a:p>
            <a:pPr marL="96440" indent="-96440" defTabSz="514343">
              <a:buFont typeface="Arial" panose="020B0604020202020204" pitchFamily="34" charset="0"/>
              <a:buChar char="•"/>
              <a:defRPr/>
            </a:pPr>
            <a:r>
              <a:rPr lang="en-US" sz="1600" dirty="0">
                <a:solidFill>
                  <a:srgbClr val="353535">
                    <a:lumMod val="95000"/>
                    <a:lumOff val="5000"/>
                  </a:srgbClr>
                </a:solidFill>
                <a:latin typeface="Red Hat Display" panose="02010503040201060303" pitchFamily="2" charset="0"/>
                <a:cs typeface="Arial" panose="020B0604020202020204" pitchFamily="34" charset="0"/>
              </a:rPr>
              <a:t>Receive emails containing national money-saving offers from companies like Home Depot, Bed, Bath &amp; Beyond and 1-800-Got-Junk as well as local offers.</a:t>
            </a:r>
          </a:p>
        </p:txBody>
      </p:sp>
      <p:pic>
        <p:nvPicPr>
          <p:cNvPr id="14" name="Graphic 13">
            <a:extLst>
              <a:ext uri="{FF2B5EF4-FFF2-40B4-BE49-F238E27FC236}">
                <a16:creationId xmlns:a16="http://schemas.microsoft.com/office/drawing/2014/main" id="{861C5AB7-13EE-4357-8085-DA8E9A48CD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 y="0"/>
            <a:ext cx="782983" cy="782983"/>
          </a:xfrm>
          <a:prstGeom prst="rect">
            <a:avLst/>
          </a:prstGeom>
        </p:spPr>
      </p:pic>
      <p:grpSp>
        <p:nvGrpSpPr>
          <p:cNvPr id="2" name="Group 1">
            <a:extLst>
              <a:ext uri="{FF2B5EF4-FFF2-40B4-BE49-F238E27FC236}">
                <a16:creationId xmlns:a16="http://schemas.microsoft.com/office/drawing/2014/main" id="{1119014A-6674-42F2-8F7F-6E29D80C3E8E}"/>
              </a:ext>
            </a:extLst>
          </p:cNvPr>
          <p:cNvGrpSpPr/>
          <p:nvPr/>
        </p:nvGrpSpPr>
        <p:grpSpPr>
          <a:xfrm>
            <a:off x="4439789" y="4115411"/>
            <a:ext cx="1882216" cy="2062103"/>
            <a:chOff x="5035831" y="2933526"/>
            <a:chExt cx="1483023" cy="1624758"/>
          </a:xfrm>
        </p:grpSpPr>
        <p:pic>
          <p:nvPicPr>
            <p:cNvPr id="15" name="Picture 14" descr="A picture containing drawing, food&#10;&#10;Description automatically generated">
              <a:extLst>
                <a:ext uri="{FF2B5EF4-FFF2-40B4-BE49-F238E27FC236}">
                  <a16:creationId xmlns:a16="http://schemas.microsoft.com/office/drawing/2014/main" id="{61245296-54E8-49AC-AF27-1EA2851FEAE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094638" y="2933526"/>
              <a:ext cx="578905" cy="581175"/>
            </a:xfrm>
            <a:prstGeom prst="rect">
              <a:avLst/>
            </a:prstGeom>
          </p:spPr>
        </p:pic>
        <p:pic>
          <p:nvPicPr>
            <p:cNvPr id="21" name="Picture 20" descr="A close up of a sign&#10;&#10;Description automatically generated">
              <a:extLst>
                <a:ext uri="{FF2B5EF4-FFF2-40B4-BE49-F238E27FC236}">
                  <a16:creationId xmlns:a16="http://schemas.microsoft.com/office/drawing/2014/main" id="{29D4F7E1-D700-49B2-825D-6C0B28A2E95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035831" y="3632235"/>
              <a:ext cx="1363681" cy="471428"/>
            </a:xfrm>
            <a:prstGeom prst="rect">
              <a:avLst/>
            </a:prstGeom>
          </p:spPr>
        </p:pic>
        <p:pic>
          <p:nvPicPr>
            <p:cNvPr id="23" name="Picture 22" descr="A close up of a logo&#10;&#10;Description automatically generated">
              <a:extLst>
                <a:ext uri="{FF2B5EF4-FFF2-40B4-BE49-F238E27FC236}">
                  <a16:creationId xmlns:a16="http://schemas.microsoft.com/office/drawing/2014/main" id="{61501A09-1E71-4736-8287-0A26474325C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086677" y="4080892"/>
              <a:ext cx="1432177" cy="477392"/>
            </a:xfrm>
            <a:prstGeom prst="rect">
              <a:avLst/>
            </a:prstGeom>
          </p:spPr>
        </p:pic>
      </p:grpSp>
      <p:pic>
        <p:nvPicPr>
          <p:cNvPr id="11" name="Picture 10" descr="A picture containing text, person, holding, hand&#10;&#10;Description automatically generated">
            <a:extLst>
              <a:ext uri="{FF2B5EF4-FFF2-40B4-BE49-F238E27FC236}">
                <a16:creationId xmlns:a16="http://schemas.microsoft.com/office/drawing/2014/main" id="{9707A676-015A-4DC4-BF11-BDCB74E3E83E}"/>
              </a:ext>
            </a:extLst>
          </p:cNvPr>
          <p:cNvPicPr>
            <a:picLocks noChangeAspect="1"/>
          </p:cNvPicPr>
          <p:nvPr/>
        </p:nvPicPr>
        <p:blipFill rotWithShape="1">
          <a:blip r:embed="rId10">
            <a:extLst>
              <a:ext uri="{28A0092B-C50C-407E-A947-70E740481C1C}">
                <a14:useLocalDpi xmlns:a14="http://schemas.microsoft.com/office/drawing/2010/main" val="0"/>
              </a:ext>
            </a:extLst>
          </a:blip>
          <a:srcRect t="9327"/>
          <a:stretch/>
        </p:blipFill>
        <p:spPr>
          <a:xfrm>
            <a:off x="-527762" y="3494470"/>
            <a:ext cx="5488676" cy="5649530"/>
          </a:xfrm>
          <a:prstGeom prst="rect">
            <a:avLst/>
          </a:prstGeom>
        </p:spPr>
      </p:pic>
    </p:spTree>
    <p:extLst>
      <p:ext uri="{BB962C8B-B14F-4D97-AF65-F5344CB8AC3E}">
        <p14:creationId xmlns:p14="http://schemas.microsoft.com/office/powerpoint/2010/main" val="79032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Текст 7">
            <a:extLst>
              <a:ext uri="{FF2B5EF4-FFF2-40B4-BE49-F238E27FC236}">
                <a16:creationId xmlns:a16="http://schemas.microsoft.com/office/drawing/2014/main" id="{B66172AE-67F1-F441-A457-7F4CC4343E6E}"/>
              </a:ext>
            </a:extLst>
          </p:cNvPr>
          <p:cNvSpPr txBox="1">
            <a:spLocks/>
          </p:cNvSpPr>
          <p:nvPr/>
        </p:nvSpPr>
        <p:spPr>
          <a:xfrm>
            <a:off x="0" y="3747747"/>
            <a:ext cx="6858000" cy="16485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ctr" defTabSz="514298">
              <a:lnSpc>
                <a:spcPts val="5000"/>
              </a:lnSpc>
              <a:spcBef>
                <a:spcPts val="563"/>
              </a:spcBef>
              <a:defRPr/>
            </a:pPr>
            <a:r>
              <a:rPr lang="en-US" sz="5400" dirty="0">
                <a:ln w="25400">
                  <a:noFill/>
                </a:ln>
                <a:solidFill>
                  <a:schemeClr val="tx1"/>
                </a:solidFill>
              </a:rPr>
              <a:t>Attracting buyers</a:t>
            </a:r>
          </a:p>
          <a:p>
            <a:pPr algn="ctr" defTabSz="514298">
              <a:lnSpc>
                <a:spcPts val="5000"/>
              </a:lnSpc>
              <a:spcBef>
                <a:spcPts val="563"/>
              </a:spcBef>
              <a:defRPr/>
            </a:pPr>
            <a:r>
              <a:rPr lang="en-US" sz="5400" b="0" dirty="0">
                <a:ln w="25400">
                  <a:noFill/>
                </a:ln>
                <a:solidFill>
                  <a:schemeClr val="tx1"/>
                </a:solidFill>
              </a:rPr>
              <a:t>through marketing</a:t>
            </a:r>
            <a:endParaRPr lang="en-US" sz="5400" b="0" dirty="0">
              <a:solidFill>
                <a:schemeClr val="tx1"/>
              </a:solidFill>
              <a:latin typeface="Red Hat Display" panose="02010503040201060303" pitchFamily="2" charset="77"/>
            </a:endParaRPr>
          </a:p>
        </p:txBody>
      </p:sp>
      <p:pic>
        <p:nvPicPr>
          <p:cNvPr id="8" name="Picture 7">
            <a:extLst>
              <a:ext uri="{FF2B5EF4-FFF2-40B4-BE49-F238E27FC236}">
                <a16:creationId xmlns:a16="http://schemas.microsoft.com/office/drawing/2014/main" id="{8D7340F3-432F-4860-9CE0-C4972CF5E4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2" y="0"/>
            <a:ext cx="3905251" cy="3905251"/>
          </a:xfrm>
          <a:prstGeom prst="rect">
            <a:avLst/>
          </a:prstGeom>
        </p:spPr>
      </p:pic>
      <p:pic>
        <p:nvPicPr>
          <p:cNvPr id="9" name="Graphic 8">
            <a:extLst>
              <a:ext uri="{FF2B5EF4-FFF2-40B4-BE49-F238E27FC236}">
                <a16:creationId xmlns:a16="http://schemas.microsoft.com/office/drawing/2014/main" id="{5A8E1D98-8A7A-47E2-9934-3061CC9C0D0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flipH="1">
            <a:off x="4565822" y="6851822"/>
            <a:ext cx="2292178" cy="2292178"/>
          </a:xfrm>
          <a:prstGeom prst="rect">
            <a:avLst/>
          </a:prstGeom>
        </p:spPr>
      </p:pic>
      <p:pic>
        <p:nvPicPr>
          <p:cNvPr id="3" name="Picture 2">
            <a:extLst>
              <a:ext uri="{FF2B5EF4-FFF2-40B4-BE49-F238E27FC236}">
                <a16:creationId xmlns:a16="http://schemas.microsoft.com/office/drawing/2014/main" id="{5D5400BB-6F91-C66D-DDD0-BEBF5D1349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175" y="7916449"/>
            <a:ext cx="3056513" cy="1027854"/>
          </a:xfrm>
          <a:prstGeom prst="rect">
            <a:avLst/>
          </a:prstGeom>
        </p:spPr>
      </p:pic>
    </p:spTree>
    <p:extLst>
      <p:ext uri="{BB962C8B-B14F-4D97-AF65-F5344CB8AC3E}">
        <p14:creationId xmlns:p14="http://schemas.microsoft.com/office/powerpoint/2010/main" val="96537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68FEC1F-4801-4BFC-8DA8-1A061D2DCF4D}"/>
              </a:ext>
            </a:extLst>
          </p:cNvPr>
          <p:cNvSpPr/>
          <p:nvPr/>
        </p:nvSpPr>
        <p:spPr>
          <a:xfrm flipV="1">
            <a:off x="0" y="7843648"/>
            <a:ext cx="6858000" cy="1300352"/>
          </a:xfrm>
          <a:prstGeom prst="rect">
            <a:avLst/>
          </a:prstGeom>
          <a:solidFill>
            <a:srgbClr val="9BB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pic>
        <p:nvPicPr>
          <p:cNvPr id="16" name="Picture 15">
            <a:extLst>
              <a:ext uri="{FF2B5EF4-FFF2-40B4-BE49-F238E27FC236}">
                <a16:creationId xmlns:a16="http://schemas.microsoft.com/office/drawing/2014/main" id="{A8A78521-F60C-451A-8ECA-C269CBA3F5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92635" y="5878635"/>
            <a:ext cx="3265365" cy="3265365"/>
          </a:xfrm>
          <a:prstGeom prst="rect">
            <a:avLst/>
          </a:prstGeom>
        </p:spPr>
      </p:pic>
      <p:pic>
        <p:nvPicPr>
          <p:cNvPr id="9" name="Graphic 8">
            <a:extLst>
              <a:ext uri="{FF2B5EF4-FFF2-40B4-BE49-F238E27FC236}">
                <a16:creationId xmlns:a16="http://schemas.microsoft.com/office/drawing/2014/main" id="{28A5F328-5EC5-4CB4-B374-37711BA3D4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2" y="0"/>
            <a:ext cx="1505152" cy="1505152"/>
          </a:xfrm>
          <a:prstGeom prst="rect">
            <a:avLst/>
          </a:prstGeom>
        </p:spPr>
      </p:pic>
      <p:pic>
        <p:nvPicPr>
          <p:cNvPr id="57" name="Picture 56">
            <a:extLst>
              <a:ext uri="{FF2B5EF4-FFF2-40B4-BE49-F238E27FC236}">
                <a16:creationId xmlns:a16="http://schemas.microsoft.com/office/drawing/2014/main" id="{4896A8D0-7B76-4692-82FD-2D7BDA0EFAD9}"/>
              </a:ext>
            </a:extLst>
          </p:cNvPr>
          <p:cNvPicPr>
            <a:picLocks noChangeAspect="1"/>
          </p:cNvPicPr>
          <p:nvPr/>
        </p:nvPicPr>
        <p:blipFill rotWithShape="1">
          <a:blip r:embed="rId6" cstate="print">
            <a:grayscl/>
            <a:extLst>
              <a:ext uri="{28A0092B-C50C-407E-A947-70E740481C1C}">
                <a14:useLocalDpi xmlns:a14="http://schemas.microsoft.com/office/drawing/2010/main"/>
              </a:ext>
            </a:extLst>
          </a:blip>
          <a:srcRect l="49063" t="37812" r="11830" b="32866"/>
          <a:stretch/>
        </p:blipFill>
        <p:spPr>
          <a:xfrm>
            <a:off x="5703354" y="3876893"/>
            <a:ext cx="1068209" cy="695107"/>
          </a:xfrm>
          <a:prstGeom prst="rect">
            <a:avLst/>
          </a:prstGeom>
        </p:spPr>
      </p:pic>
      <p:pic>
        <p:nvPicPr>
          <p:cNvPr id="28" name="Picture 27">
            <a:extLst>
              <a:ext uri="{FF2B5EF4-FFF2-40B4-BE49-F238E27FC236}">
                <a16:creationId xmlns:a16="http://schemas.microsoft.com/office/drawing/2014/main" id="{77154F6D-3879-40E5-B7A3-C6466DF37E4A}"/>
              </a:ext>
            </a:extLst>
          </p:cNvPr>
          <p:cNvPicPr>
            <a:picLocks noChangeAspect="1"/>
          </p:cNvPicPr>
          <p:nvPr/>
        </p:nvPicPr>
        <p:blipFill rotWithShape="1">
          <a:blip r:embed="rId6" cstate="print">
            <a:grayscl/>
            <a:extLst>
              <a:ext uri="{28A0092B-C50C-407E-A947-70E740481C1C}">
                <a14:useLocalDpi xmlns:a14="http://schemas.microsoft.com/office/drawing/2010/main"/>
              </a:ext>
            </a:extLst>
          </a:blip>
          <a:srcRect l="49063" t="68469" r="11830" b="2209"/>
          <a:stretch/>
        </p:blipFill>
        <p:spPr>
          <a:xfrm>
            <a:off x="5749013" y="4843668"/>
            <a:ext cx="1069467" cy="695925"/>
          </a:xfrm>
          <a:prstGeom prst="rect">
            <a:avLst/>
          </a:prstGeom>
        </p:spPr>
      </p:pic>
      <p:sp>
        <p:nvSpPr>
          <p:cNvPr id="44" name="Текст 78">
            <a:extLst>
              <a:ext uri="{FF2B5EF4-FFF2-40B4-BE49-F238E27FC236}">
                <a16:creationId xmlns:a16="http://schemas.microsoft.com/office/drawing/2014/main" id="{271D71D5-8F12-4A3A-A195-7CF3F066D512}"/>
              </a:ext>
            </a:extLst>
          </p:cNvPr>
          <p:cNvSpPr txBox="1">
            <a:spLocks/>
          </p:cNvSpPr>
          <p:nvPr/>
        </p:nvSpPr>
        <p:spPr>
          <a:xfrm>
            <a:off x="5241959" y="2613160"/>
            <a:ext cx="836068" cy="326740"/>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algn="ctr" defTabSz="765168">
              <a:spcBef>
                <a:spcPts val="418"/>
              </a:spcBef>
              <a:defRPr/>
            </a:pPr>
            <a:endParaRPr lang="en-US" sz="788" dirty="0">
              <a:solidFill>
                <a:srgbClr val="DA1F33"/>
              </a:solidFill>
            </a:endParaRPr>
          </a:p>
        </p:txBody>
      </p:sp>
      <p:sp>
        <p:nvSpPr>
          <p:cNvPr id="4" name="Title 1">
            <a:extLst>
              <a:ext uri="{FF2B5EF4-FFF2-40B4-BE49-F238E27FC236}">
                <a16:creationId xmlns:a16="http://schemas.microsoft.com/office/drawing/2014/main" id="{785395AD-76F2-4F81-A829-C30538187655}"/>
              </a:ext>
            </a:extLst>
          </p:cNvPr>
          <p:cNvSpPr txBox="1">
            <a:spLocks/>
          </p:cNvSpPr>
          <p:nvPr/>
        </p:nvSpPr>
        <p:spPr>
          <a:xfrm>
            <a:off x="501521" y="8345029"/>
            <a:ext cx="2181225" cy="326740"/>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nSpc>
                <a:spcPct val="70000"/>
              </a:lnSpc>
            </a:pPr>
            <a:r>
              <a:rPr lang="en-US" sz="3600" dirty="0">
                <a:solidFill>
                  <a:schemeClr val="bg1"/>
                </a:solidFill>
                <a:latin typeface="Red Hat Display" panose="02010503040201060303"/>
              </a:rPr>
              <a:t>TextERA</a:t>
            </a:r>
          </a:p>
        </p:txBody>
      </p:sp>
      <p:sp>
        <p:nvSpPr>
          <p:cNvPr id="6" name="Rectangle 5">
            <a:extLst>
              <a:ext uri="{FF2B5EF4-FFF2-40B4-BE49-F238E27FC236}">
                <a16:creationId xmlns:a16="http://schemas.microsoft.com/office/drawing/2014/main" id="{F1FA925D-EA53-403B-AFDF-59276CD3DDAD}"/>
              </a:ext>
            </a:extLst>
          </p:cNvPr>
          <p:cNvSpPr/>
          <p:nvPr/>
        </p:nvSpPr>
        <p:spPr>
          <a:xfrm>
            <a:off x="4123422" y="167585"/>
            <a:ext cx="2300174" cy="3231654"/>
          </a:xfrm>
          <a:prstGeom prst="rect">
            <a:avLst/>
          </a:prstGeom>
        </p:spPr>
        <p:txBody>
          <a:bodyPr wrap="square">
            <a:spAutoFit/>
          </a:bodyPr>
          <a:lstStyle/>
          <a:p>
            <a:r>
              <a:rPr lang="en-US" sz="2000" b="1" dirty="0">
                <a:latin typeface="Red Hat Display" panose="020B0604020202020204" charset="0"/>
              </a:rPr>
              <a:t>Our best lead generator</a:t>
            </a:r>
          </a:p>
          <a:p>
            <a:endParaRPr lang="en-US" sz="1000" dirty="0">
              <a:latin typeface="Red Hat Display" panose="02010503040201060303" pitchFamily="2" charset="0"/>
              <a:cs typeface="Arial" panose="020B0604020202020204" pitchFamily="34" charset="0"/>
            </a:endParaRPr>
          </a:p>
          <a:p>
            <a:r>
              <a:rPr lang="en-US" sz="1400" dirty="0" err="1">
                <a:latin typeface="Red Hat Display" panose="02010503040201060303" pitchFamily="2" charset="0"/>
                <a:cs typeface="Arial" panose="020B0604020202020204" pitchFamily="34" charset="0"/>
              </a:rPr>
              <a:t>TextERA</a:t>
            </a:r>
            <a:r>
              <a:rPr lang="en-US" sz="1400" dirty="0">
                <a:latin typeface="Red Hat Display" panose="02010503040201060303" pitchFamily="2" charset="0"/>
                <a:cs typeface="Arial" panose="020B0604020202020204" pitchFamily="34" charset="0"/>
              </a:rPr>
              <a:t> allows buyers to view property details and reach me via a text code. By texting a simple</a:t>
            </a:r>
          </a:p>
          <a:p>
            <a:r>
              <a:rPr lang="en-US" sz="1400" dirty="0">
                <a:latin typeface="Red Hat Display" panose="02010503040201060303" pitchFamily="2" charset="0"/>
                <a:cs typeface="Arial" panose="020B0604020202020204" pitchFamily="34" charset="0"/>
              </a:rPr>
              <a:t>code, potential buyers can express interest in your property in English or Spanish, and they will receive information about your home, and  I can respond in a flash.</a:t>
            </a:r>
          </a:p>
        </p:txBody>
      </p:sp>
      <p:pic>
        <p:nvPicPr>
          <p:cNvPr id="19" name="Picture 18" descr="A person holding a cell phone  Description automatically generated">
            <a:extLst>
              <a:ext uri="{FF2B5EF4-FFF2-40B4-BE49-F238E27FC236}">
                <a16:creationId xmlns:a16="http://schemas.microsoft.com/office/drawing/2014/main" id="{1BFC600B-3096-4EEB-A689-84BCA49F346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51463" t="2076" r="19847" b="5210"/>
          <a:stretch/>
        </p:blipFill>
        <p:spPr>
          <a:xfrm>
            <a:off x="203222" y="167585"/>
            <a:ext cx="3472539" cy="7482952"/>
          </a:xfrm>
          <a:prstGeom prst="round1Rect">
            <a:avLst>
              <a:gd name="adj" fmla="val 0"/>
            </a:avLst>
          </a:prstGeom>
        </p:spPr>
      </p:pic>
      <p:pic>
        <p:nvPicPr>
          <p:cNvPr id="13" name="Picture 5" descr="Graphical user interface, application&#10;&#10;Description automatically generated">
            <a:extLst>
              <a:ext uri="{FF2B5EF4-FFF2-40B4-BE49-F238E27FC236}">
                <a16:creationId xmlns:a16="http://schemas.microsoft.com/office/drawing/2014/main" id="{F72AE227-C5E0-BB6F-C6B8-B3EB073ECA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5761" y="3379873"/>
            <a:ext cx="2078028" cy="362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713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352FCFE5-6420-4E51-B449-295819369F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6777" y="4319590"/>
            <a:ext cx="2181225" cy="2181225"/>
          </a:xfrm>
          <a:prstGeom prst="rect">
            <a:avLst/>
          </a:prstGeom>
        </p:spPr>
      </p:pic>
      <p:sp>
        <p:nvSpPr>
          <p:cNvPr id="6" name="TextBox 5">
            <a:extLst>
              <a:ext uri="{FF2B5EF4-FFF2-40B4-BE49-F238E27FC236}">
                <a16:creationId xmlns:a16="http://schemas.microsoft.com/office/drawing/2014/main" id="{11FB0E3F-1546-489A-BEBE-5C5AEBEC3F7C}"/>
              </a:ext>
            </a:extLst>
          </p:cNvPr>
          <p:cNvSpPr txBox="1"/>
          <p:nvPr/>
        </p:nvSpPr>
        <p:spPr>
          <a:xfrm>
            <a:off x="631432" y="648116"/>
            <a:ext cx="1858746" cy="315279"/>
          </a:xfrm>
          <a:prstGeom prst="rect">
            <a:avLst/>
          </a:prstGeom>
          <a:noFill/>
        </p:spPr>
        <p:txBody>
          <a:bodyPr wrap="square" rtlCol="0">
            <a:spAutoFit/>
          </a:bodyPr>
          <a:lstStyle/>
          <a:p>
            <a:pPr defTabSz="765168">
              <a:lnSpc>
                <a:spcPct val="90000"/>
              </a:lnSpc>
              <a:spcBef>
                <a:spcPts val="418"/>
              </a:spcBef>
              <a:buSzPct val="100000"/>
              <a:defRPr/>
            </a:pPr>
            <a:r>
              <a:rPr lang="en-US" sz="1600" b="1" dirty="0">
                <a:latin typeface="Red Hat Display" panose="02010503040201060303" pitchFamily="2" charset="0"/>
              </a:rPr>
              <a:t>Social Media</a:t>
            </a:r>
          </a:p>
        </p:txBody>
      </p:sp>
      <p:sp>
        <p:nvSpPr>
          <p:cNvPr id="27" name="TextBox 26">
            <a:extLst>
              <a:ext uri="{FF2B5EF4-FFF2-40B4-BE49-F238E27FC236}">
                <a16:creationId xmlns:a16="http://schemas.microsoft.com/office/drawing/2014/main" id="{12034CD3-FF90-4407-B4BF-085A096D3954}"/>
              </a:ext>
            </a:extLst>
          </p:cNvPr>
          <p:cNvSpPr txBox="1"/>
          <p:nvPr/>
        </p:nvSpPr>
        <p:spPr>
          <a:xfrm>
            <a:off x="5572661" y="2684940"/>
            <a:ext cx="1233488" cy="282898"/>
          </a:xfrm>
          <a:prstGeom prst="rect">
            <a:avLst/>
          </a:prstGeom>
          <a:noFill/>
        </p:spPr>
        <p:txBody>
          <a:bodyPr wrap="square">
            <a:spAutoFit/>
          </a:bodyPr>
          <a:lstStyle/>
          <a:p>
            <a:pPr algn="ctr" defTabSz="765168">
              <a:spcBef>
                <a:spcPts val="418"/>
              </a:spcBef>
              <a:buSzPct val="100000"/>
              <a:defRPr/>
            </a:pPr>
            <a:r>
              <a:rPr lang="en-US" sz="619" b="1" dirty="0">
                <a:solidFill>
                  <a:schemeClr val="bg1"/>
                </a:solidFill>
                <a:latin typeface="Red Hat Display" panose="02010503040201060303" pitchFamily="2" charset="0"/>
              </a:rPr>
              <a:t>CAREER / BUSINESS MGMT</a:t>
            </a:r>
          </a:p>
        </p:txBody>
      </p:sp>
      <p:sp>
        <p:nvSpPr>
          <p:cNvPr id="4" name="Title 1">
            <a:extLst>
              <a:ext uri="{FF2B5EF4-FFF2-40B4-BE49-F238E27FC236}">
                <a16:creationId xmlns:a16="http://schemas.microsoft.com/office/drawing/2014/main" id="{6EF63A62-C050-40A6-97C3-2876C8F69816}"/>
              </a:ext>
            </a:extLst>
          </p:cNvPr>
          <p:cNvSpPr txBox="1">
            <a:spLocks/>
          </p:cNvSpPr>
          <p:nvPr/>
        </p:nvSpPr>
        <p:spPr>
          <a:xfrm>
            <a:off x="542223" y="1062531"/>
            <a:ext cx="6432451" cy="553293"/>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nSpc>
                <a:spcPct val="70000"/>
              </a:lnSpc>
            </a:pPr>
            <a:r>
              <a:rPr lang="en-US" sz="3600" dirty="0">
                <a:solidFill>
                  <a:schemeClr val="tx1"/>
                </a:solidFill>
                <a:latin typeface="Red Hat Display"/>
              </a:rPr>
              <a:t>Beyond </a:t>
            </a:r>
            <a:r>
              <a:rPr lang="en-US" sz="3600" b="0" dirty="0">
                <a:solidFill>
                  <a:schemeClr val="tx1"/>
                </a:solidFill>
                <a:latin typeface="Red Hat Display"/>
              </a:rPr>
              <a:t>connection</a:t>
            </a:r>
            <a:endParaRPr lang="en-US" sz="3600" b="0" dirty="0">
              <a:solidFill>
                <a:schemeClr val="tx1"/>
              </a:solidFill>
            </a:endParaRPr>
          </a:p>
        </p:txBody>
      </p:sp>
      <p:sp>
        <p:nvSpPr>
          <p:cNvPr id="5" name="Rectangle 4">
            <a:extLst>
              <a:ext uri="{FF2B5EF4-FFF2-40B4-BE49-F238E27FC236}">
                <a16:creationId xmlns:a16="http://schemas.microsoft.com/office/drawing/2014/main" id="{3E57EA7F-ADBA-4055-B1E8-19114D11C94E}"/>
              </a:ext>
            </a:extLst>
          </p:cNvPr>
          <p:cNvSpPr/>
          <p:nvPr/>
        </p:nvSpPr>
        <p:spPr>
          <a:xfrm>
            <a:off x="542223" y="1706907"/>
            <a:ext cx="2686849" cy="2277547"/>
          </a:xfrm>
          <a:prstGeom prst="rect">
            <a:avLst/>
          </a:prstGeom>
        </p:spPr>
        <p:txBody>
          <a:bodyPr wrap="square">
            <a:spAutoFit/>
          </a:bodyPr>
          <a:lstStyle/>
          <a:p>
            <a:r>
              <a:rPr lang="en-US" sz="1600" b="1" dirty="0">
                <a:latin typeface="Red Hat Display" panose="020B0604020202020204" charset="0"/>
              </a:rPr>
              <a:t>Social Automation</a:t>
            </a:r>
            <a:endParaRPr lang="en-US" sz="1600" dirty="0">
              <a:latin typeface="Red Hat Display" panose="02010503040201060303" pitchFamily="2" charset="0"/>
              <a:cs typeface="Arial" panose="020B0604020202020204" pitchFamily="34" charset="0"/>
            </a:endParaRPr>
          </a:p>
          <a:p>
            <a:r>
              <a:rPr lang="en-US" sz="1400" dirty="0">
                <a:latin typeface="Red Hat Display" panose="02010503040201060303" pitchFamily="2" charset="0"/>
                <a:cs typeface="Arial" panose="020B0604020202020204" pitchFamily="34" charset="0"/>
              </a:rPr>
              <a:t>Social Automation automatically creates Just Listed and Open House videos for your property, then uploads it to my Facebook® and YouTube® pages.  I can also post your listing on Pinterest, LinkedIn and Twitter.</a:t>
            </a:r>
          </a:p>
          <a:p>
            <a:endParaRPr lang="en-US" sz="1400" dirty="0">
              <a:latin typeface="Red Hat Display" panose="02010503040201060303" pitchFamily="2" charset="0"/>
              <a:cs typeface="Arial" panose="020B0604020202020204" pitchFamily="34" charset="0"/>
            </a:endParaRPr>
          </a:p>
        </p:txBody>
      </p:sp>
      <p:pic>
        <p:nvPicPr>
          <p:cNvPr id="10" name="Picture 9">
            <a:extLst>
              <a:ext uri="{FF2B5EF4-FFF2-40B4-BE49-F238E27FC236}">
                <a16:creationId xmlns:a16="http://schemas.microsoft.com/office/drawing/2014/main" id="{2BC44D31-9DC8-4AE4-9BF6-AED00A3628F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92635" y="5878635"/>
            <a:ext cx="3265365" cy="3265365"/>
          </a:xfrm>
          <a:prstGeom prst="rect">
            <a:avLst/>
          </a:prstGeom>
        </p:spPr>
      </p:pic>
      <p:sp>
        <p:nvSpPr>
          <p:cNvPr id="13" name="TextBox 12">
            <a:extLst>
              <a:ext uri="{FF2B5EF4-FFF2-40B4-BE49-F238E27FC236}">
                <a16:creationId xmlns:a16="http://schemas.microsoft.com/office/drawing/2014/main" id="{43846214-3602-474E-8E40-182814CB811E}"/>
              </a:ext>
            </a:extLst>
          </p:cNvPr>
          <p:cNvSpPr txBox="1"/>
          <p:nvPr/>
        </p:nvSpPr>
        <p:spPr>
          <a:xfrm>
            <a:off x="3589923" y="1706907"/>
            <a:ext cx="2855375" cy="1689674"/>
          </a:xfrm>
          <a:prstGeom prst="rect">
            <a:avLst/>
          </a:prstGeom>
          <a:noFill/>
        </p:spPr>
        <p:txBody>
          <a:bodyPr wrap="square">
            <a:spAutoFit/>
          </a:bodyPr>
          <a:lstStyle/>
          <a:p>
            <a:r>
              <a:rPr lang="en-US" sz="1600" b="1" dirty="0">
                <a:latin typeface="Red Hat Display" panose="02010503040201060303" pitchFamily="2" charset="0"/>
                <a:cs typeface="Arial" panose="020B0604020202020204" pitchFamily="34" charset="0"/>
              </a:rPr>
              <a:t>Social Boost</a:t>
            </a:r>
          </a:p>
          <a:p>
            <a:r>
              <a:rPr lang="en-US" sz="1400" dirty="0">
                <a:latin typeface="Red Hat Display" panose="02010503040201060303" pitchFamily="2" charset="0"/>
                <a:cs typeface="Arial" panose="020B0604020202020204" pitchFamily="34" charset="0"/>
              </a:rPr>
              <a:t>Once the videos are on my brokerage’s Facebook page, I can easily target potential area home buyers outside of my sphere of influence using </a:t>
            </a:r>
            <a:r>
              <a:rPr lang="en-US" sz="1400" dirty="0" err="1">
                <a:latin typeface="Red Hat Display" panose="02010503040201060303" pitchFamily="2" charset="0"/>
                <a:cs typeface="Arial" panose="020B0604020202020204" pitchFamily="34" charset="0"/>
              </a:rPr>
              <a:t>SocialBoost</a:t>
            </a:r>
            <a:r>
              <a:rPr lang="en-US" sz="1400" dirty="0">
                <a:latin typeface="Red Hat Display" panose="02010503040201060303" pitchFamily="2" charset="0"/>
                <a:cs typeface="Arial" panose="020B0604020202020204" pitchFamily="34" charset="0"/>
              </a:rPr>
              <a:t>.</a:t>
            </a:r>
          </a:p>
          <a:p>
            <a:endParaRPr lang="en-US" sz="1800" dirty="0">
              <a:latin typeface="Red Hat Display" panose="02010503040201060303" pitchFamily="2" charset="0"/>
              <a:cs typeface="Arial" panose="020B0604020202020204" pitchFamily="34" charset="0"/>
            </a:endParaRPr>
          </a:p>
        </p:txBody>
      </p:sp>
      <p:pic>
        <p:nvPicPr>
          <p:cNvPr id="15" name="Graphic 14">
            <a:extLst>
              <a:ext uri="{FF2B5EF4-FFF2-40B4-BE49-F238E27FC236}">
                <a16:creationId xmlns:a16="http://schemas.microsoft.com/office/drawing/2014/main" id="{39233108-09CF-4840-A19A-662CA63C13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1" y="0"/>
            <a:ext cx="782983" cy="782983"/>
          </a:xfrm>
          <a:prstGeom prst="rect">
            <a:avLst/>
          </a:prstGeom>
        </p:spPr>
      </p:pic>
      <p:grpSp>
        <p:nvGrpSpPr>
          <p:cNvPr id="22" name="Group 21">
            <a:extLst>
              <a:ext uri="{FF2B5EF4-FFF2-40B4-BE49-F238E27FC236}">
                <a16:creationId xmlns:a16="http://schemas.microsoft.com/office/drawing/2014/main" id="{C0035662-1A21-4A8F-9B02-4A821ADF3D53}"/>
              </a:ext>
            </a:extLst>
          </p:cNvPr>
          <p:cNvGrpSpPr/>
          <p:nvPr/>
        </p:nvGrpSpPr>
        <p:grpSpPr>
          <a:xfrm>
            <a:off x="-39662" y="3771542"/>
            <a:ext cx="4672172" cy="5372458"/>
            <a:chOff x="5994422" y="550765"/>
            <a:chExt cx="5483807" cy="6305744"/>
          </a:xfrm>
        </p:grpSpPr>
        <p:pic>
          <p:nvPicPr>
            <p:cNvPr id="23" name="Picture 22" descr="A screenshot of a cell phone&#10;&#10;Description automatically generated">
              <a:extLst>
                <a:ext uri="{FF2B5EF4-FFF2-40B4-BE49-F238E27FC236}">
                  <a16:creationId xmlns:a16="http://schemas.microsoft.com/office/drawing/2014/main" id="{EB082A62-9CD8-4FC9-A6B6-73F055BAF3CF}"/>
                </a:ext>
              </a:extLst>
            </p:cNvPr>
            <p:cNvPicPr>
              <a:picLocks noChangeAspect="1"/>
            </p:cNvPicPr>
            <p:nvPr/>
          </p:nvPicPr>
          <p:blipFill rotWithShape="1">
            <a:blip r:embed="rId8">
              <a:extLst>
                <a:ext uri="{28A0092B-C50C-407E-A947-70E740481C1C}">
                  <a14:useLocalDpi xmlns:a14="http://schemas.microsoft.com/office/drawing/2010/main"/>
                </a:ext>
              </a:extLst>
            </a:blip>
            <a:srcRect l="-130" t="4119" r="130" b="30487"/>
            <a:stretch/>
          </p:blipFill>
          <p:spPr>
            <a:xfrm>
              <a:off x="5994422" y="550765"/>
              <a:ext cx="5483807" cy="6305744"/>
            </a:xfrm>
            <a:prstGeom prst="rect">
              <a:avLst/>
            </a:prstGeom>
          </p:spPr>
        </p:pic>
        <p:grpSp>
          <p:nvGrpSpPr>
            <p:cNvPr id="24" name="Group 23">
              <a:extLst>
                <a:ext uri="{FF2B5EF4-FFF2-40B4-BE49-F238E27FC236}">
                  <a16:creationId xmlns:a16="http://schemas.microsoft.com/office/drawing/2014/main" id="{40DBE24F-765C-4980-AFD0-935DD553803E}"/>
                </a:ext>
              </a:extLst>
            </p:cNvPr>
            <p:cNvGrpSpPr/>
            <p:nvPr/>
          </p:nvGrpSpPr>
          <p:grpSpPr>
            <a:xfrm>
              <a:off x="6935072" y="2666158"/>
              <a:ext cx="3605336" cy="3047070"/>
              <a:chOff x="6917560" y="3378353"/>
              <a:chExt cx="2673156" cy="2259232"/>
            </a:xfrm>
          </p:grpSpPr>
          <p:pic>
            <p:nvPicPr>
              <p:cNvPr id="25" name="Picture 24" descr="Graphical user interface, application  Description automatically generated">
                <a:extLst>
                  <a:ext uri="{FF2B5EF4-FFF2-40B4-BE49-F238E27FC236}">
                    <a16:creationId xmlns:a16="http://schemas.microsoft.com/office/drawing/2014/main" id="{EC7FA28B-993A-48DB-A95A-2DC00AEEDF24}"/>
                  </a:ext>
                </a:extLst>
              </p:cNvPr>
              <p:cNvPicPr>
                <a:picLocks noChangeAspect="1"/>
              </p:cNvPicPr>
              <p:nvPr/>
            </p:nvPicPr>
            <p:blipFill rotWithShape="1">
              <a:blip r:embed="rId9">
                <a:extLst>
                  <a:ext uri="{28A0092B-C50C-407E-A947-70E740481C1C}">
                    <a14:useLocalDpi xmlns:a14="http://schemas.microsoft.com/office/drawing/2010/main"/>
                  </a:ext>
                </a:extLst>
              </a:blip>
              <a:srcRect l="17031" t="34000" r="34223" b="42570"/>
              <a:stretch/>
            </p:blipFill>
            <p:spPr>
              <a:xfrm>
                <a:off x="6917560" y="3378353"/>
                <a:ext cx="2673156" cy="2259232"/>
              </a:xfrm>
              <a:prstGeom prst="rect">
                <a:avLst/>
              </a:prstGeom>
            </p:spPr>
          </p:pic>
          <p:sp>
            <p:nvSpPr>
              <p:cNvPr id="26" name="Rectangle 25">
                <a:extLst>
                  <a:ext uri="{FF2B5EF4-FFF2-40B4-BE49-F238E27FC236}">
                    <a16:creationId xmlns:a16="http://schemas.microsoft.com/office/drawing/2014/main" id="{F155316E-E14E-4A04-B5DC-7CC35682B295}"/>
                  </a:ext>
                </a:extLst>
              </p:cNvPr>
              <p:cNvSpPr/>
              <p:nvPr/>
            </p:nvSpPr>
            <p:spPr>
              <a:xfrm>
                <a:off x="6923259" y="5065149"/>
                <a:ext cx="1246706" cy="416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aseline="-25000" dirty="0"/>
              </a:p>
            </p:txBody>
          </p:sp>
        </p:grpSp>
      </p:grpSp>
      <p:pic>
        <p:nvPicPr>
          <p:cNvPr id="16" name="Picture 15">
            <a:extLst>
              <a:ext uri="{FF2B5EF4-FFF2-40B4-BE49-F238E27FC236}">
                <a16:creationId xmlns:a16="http://schemas.microsoft.com/office/drawing/2014/main" id="{06C4F388-6B80-F734-2C31-068F953D3ED8}"/>
              </a:ext>
            </a:extLst>
          </p:cNvPr>
          <p:cNvPicPr>
            <a:picLocks noChangeAspect="1"/>
          </p:cNvPicPr>
          <p:nvPr/>
        </p:nvPicPr>
        <p:blipFill>
          <a:blip r:embed="rId10"/>
          <a:stretch>
            <a:fillRect/>
          </a:stretch>
        </p:blipFill>
        <p:spPr>
          <a:xfrm>
            <a:off x="782982" y="4536950"/>
            <a:ext cx="2265240" cy="444500"/>
          </a:xfrm>
          <a:prstGeom prst="rect">
            <a:avLst/>
          </a:prstGeom>
        </p:spPr>
      </p:pic>
      <p:pic>
        <p:nvPicPr>
          <p:cNvPr id="17" name="Picture 16">
            <a:extLst>
              <a:ext uri="{FF2B5EF4-FFF2-40B4-BE49-F238E27FC236}">
                <a16:creationId xmlns:a16="http://schemas.microsoft.com/office/drawing/2014/main" id="{9F5992FF-287F-A5CD-5A2B-C8A5B2139364}"/>
              </a:ext>
            </a:extLst>
          </p:cNvPr>
          <p:cNvPicPr>
            <a:picLocks noChangeAspect="1"/>
          </p:cNvPicPr>
          <p:nvPr/>
        </p:nvPicPr>
        <p:blipFill>
          <a:blip r:embed="rId10"/>
          <a:stretch>
            <a:fillRect/>
          </a:stretch>
        </p:blipFill>
        <p:spPr>
          <a:xfrm>
            <a:off x="820307" y="8169931"/>
            <a:ext cx="2190589" cy="429851"/>
          </a:xfrm>
          <a:prstGeom prst="rect">
            <a:avLst/>
          </a:prstGeom>
        </p:spPr>
      </p:pic>
      <p:pic>
        <p:nvPicPr>
          <p:cNvPr id="18" name="Picture 17">
            <a:extLst>
              <a:ext uri="{FF2B5EF4-FFF2-40B4-BE49-F238E27FC236}">
                <a16:creationId xmlns:a16="http://schemas.microsoft.com/office/drawing/2014/main" id="{AC3F0B2A-D49C-D4FD-EC8D-BCB772712809}"/>
              </a:ext>
            </a:extLst>
          </p:cNvPr>
          <p:cNvPicPr>
            <a:picLocks noChangeAspect="1"/>
          </p:cNvPicPr>
          <p:nvPr/>
        </p:nvPicPr>
        <p:blipFill>
          <a:blip r:embed="rId10"/>
          <a:stretch>
            <a:fillRect/>
          </a:stretch>
        </p:blipFill>
        <p:spPr>
          <a:xfrm>
            <a:off x="769883" y="7613270"/>
            <a:ext cx="1417925" cy="356738"/>
          </a:xfrm>
          <a:prstGeom prst="rect">
            <a:avLst/>
          </a:prstGeom>
        </p:spPr>
      </p:pic>
    </p:spTree>
    <p:extLst>
      <p:ext uri="{BB962C8B-B14F-4D97-AF65-F5344CB8AC3E}">
        <p14:creationId xmlns:p14="http://schemas.microsoft.com/office/powerpoint/2010/main" val="1116632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6C6D2">
            <a:alpha val="10000"/>
          </a:srgbClr>
        </a:solidFill>
        <a:effectLst/>
      </p:bgPr>
    </p:bg>
    <p:spTree>
      <p:nvGrpSpPr>
        <p:cNvPr id="1" name=""/>
        <p:cNvGrpSpPr/>
        <p:nvPr/>
      </p:nvGrpSpPr>
      <p:grpSpPr>
        <a:xfrm>
          <a:off x="0" y="0"/>
          <a:ext cx="0" cy="0"/>
          <a:chOff x="0" y="0"/>
          <a:chExt cx="0" cy="0"/>
        </a:xfrm>
      </p:grpSpPr>
      <p:sp>
        <p:nvSpPr>
          <p:cNvPr id="4" name="Rectangle: Single Corner Rounded 3">
            <a:extLst>
              <a:ext uri="{FF2B5EF4-FFF2-40B4-BE49-F238E27FC236}">
                <a16:creationId xmlns:a16="http://schemas.microsoft.com/office/drawing/2014/main" id="{F841BCD9-FA73-4D1C-B980-3DEA2BF8FCD5}"/>
              </a:ext>
            </a:extLst>
          </p:cNvPr>
          <p:cNvSpPr/>
          <p:nvPr/>
        </p:nvSpPr>
        <p:spPr>
          <a:xfrm rot="10800000" flipH="1">
            <a:off x="695755" y="1688393"/>
            <a:ext cx="5488802" cy="2111525"/>
          </a:xfrm>
          <a:prstGeom prst="round1Rect">
            <a:avLst>
              <a:gd name="adj" fmla="val 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21" name="Rectangle: Single Corner Rounded 20">
            <a:extLst>
              <a:ext uri="{FF2B5EF4-FFF2-40B4-BE49-F238E27FC236}">
                <a16:creationId xmlns:a16="http://schemas.microsoft.com/office/drawing/2014/main" id="{1CAE49C0-B10B-4ABC-9CD6-288DDD947BD9}"/>
              </a:ext>
            </a:extLst>
          </p:cNvPr>
          <p:cNvSpPr/>
          <p:nvPr/>
        </p:nvSpPr>
        <p:spPr>
          <a:xfrm rot="10800000" flipH="1">
            <a:off x="695755" y="4008746"/>
            <a:ext cx="5488802" cy="2111525"/>
          </a:xfrm>
          <a:prstGeom prst="round1Rect">
            <a:avLst>
              <a:gd name="adj" fmla="val 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22" name="Rectangle: Single Corner Rounded 21">
            <a:extLst>
              <a:ext uri="{FF2B5EF4-FFF2-40B4-BE49-F238E27FC236}">
                <a16:creationId xmlns:a16="http://schemas.microsoft.com/office/drawing/2014/main" id="{8055091C-F138-479E-88D3-13C76F2A42C5}"/>
              </a:ext>
            </a:extLst>
          </p:cNvPr>
          <p:cNvSpPr/>
          <p:nvPr/>
        </p:nvSpPr>
        <p:spPr>
          <a:xfrm rot="10800000" flipH="1">
            <a:off x="695754" y="6333731"/>
            <a:ext cx="5488802" cy="2111525"/>
          </a:xfrm>
          <a:prstGeom prst="round1Rect">
            <a:avLst>
              <a:gd name="adj" fmla="val 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6" name="Rectangle 5">
            <a:extLst>
              <a:ext uri="{FF2B5EF4-FFF2-40B4-BE49-F238E27FC236}">
                <a16:creationId xmlns:a16="http://schemas.microsoft.com/office/drawing/2014/main" id="{A4B9E6C7-B384-41F9-A093-228FE89530BE}"/>
              </a:ext>
            </a:extLst>
          </p:cNvPr>
          <p:cNvSpPr/>
          <p:nvPr/>
        </p:nvSpPr>
        <p:spPr>
          <a:xfrm>
            <a:off x="695754" y="1688394"/>
            <a:ext cx="5488805" cy="77126"/>
          </a:xfrm>
          <a:prstGeom prst="rect">
            <a:avLst/>
          </a:prstGeom>
          <a:solidFill>
            <a:srgbClr val="CBD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25" name="Rectangle 24">
            <a:extLst>
              <a:ext uri="{FF2B5EF4-FFF2-40B4-BE49-F238E27FC236}">
                <a16:creationId xmlns:a16="http://schemas.microsoft.com/office/drawing/2014/main" id="{563E12CC-8A6F-4B1A-A132-F10A372D91A3}"/>
              </a:ext>
            </a:extLst>
          </p:cNvPr>
          <p:cNvSpPr/>
          <p:nvPr/>
        </p:nvSpPr>
        <p:spPr>
          <a:xfrm>
            <a:off x="695754" y="4008747"/>
            <a:ext cx="5488805" cy="77126"/>
          </a:xfrm>
          <a:prstGeom prst="rect">
            <a:avLst/>
          </a:prstGeom>
          <a:solidFill>
            <a:srgbClr val="C0B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26" name="Rectangle 25">
            <a:extLst>
              <a:ext uri="{FF2B5EF4-FFF2-40B4-BE49-F238E27FC236}">
                <a16:creationId xmlns:a16="http://schemas.microsoft.com/office/drawing/2014/main" id="{06D1BFAE-0FD4-47BD-BE02-B2E297FDFFBD}"/>
              </a:ext>
            </a:extLst>
          </p:cNvPr>
          <p:cNvSpPr/>
          <p:nvPr/>
        </p:nvSpPr>
        <p:spPr>
          <a:xfrm>
            <a:off x="695754" y="6338364"/>
            <a:ext cx="5488805" cy="77126"/>
          </a:xfrm>
          <a:prstGeom prst="rect">
            <a:avLst/>
          </a:prstGeom>
          <a:solidFill>
            <a:srgbClr val="C5C2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7" name="TextBox 6">
            <a:extLst>
              <a:ext uri="{FF2B5EF4-FFF2-40B4-BE49-F238E27FC236}">
                <a16:creationId xmlns:a16="http://schemas.microsoft.com/office/drawing/2014/main" id="{84B24901-CA21-4C99-9031-1ACA1A4DEC20}"/>
              </a:ext>
            </a:extLst>
          </p:cNvPr>
          <p:cNvSpPr txBox="1"/>
          <p:nvPr/>
        </p:nvSpPr>
        <p:spPr>
          <a:xfrm>
            <a:off x="845140" y="1899929"/>
            <a:ext cx="4977469" cy="1354217"/>
          </a:xfrm>
          <a:prstGeom prst="rect">
            <a:avLst/>
          </a:prstGeom>
          <a:noFill/>
        </p:spPr>
        <p:txBody>
          <a:bodyPr wrap="square">
            <a:spAutoFit/>
          </a:bodyPr>
          <a:lstStyle/>
          <a:p>
            <a:r>
              <a:rPr lang="en-US" b="1" dirty="0">
                <a:latin typeface="Red Hat Display" panose="020B0604020202020204" charset="0"/>
              </a:rPr>
              <a:t>Why are you selling? Where are you moving?</a:t>
            </a:r>
          </a:p>
          <a:p>
            <a:r>
              <a:rPr lang="en-US" sz="1600" b="0" i="0" dirty="0">
                <a:solidFill>
                  <a:srgbClr val="292929"/>
                </a:solidFill>
                <a:effectLst/>
                <a:latin typeface="Red Hat Display" panose="02010303040201060303" pitchFamily="2" charset="0"/>
                <a:ea typeface="Red Hat Display" panose="02010303040201060303" pitchFamily="2" charset="0"/>
                <a:cs typeface="Red Hat Display" panose="02010303040201060303" pitchFamily="2" charset="0"/>
              </a:rPr>
              <a:t>Whatever the reason, being fully prepared to sell your house will help you maximize the price you get for your home, as well as helping you maintain your sanity along the way.</a:t>
            </a:r>
            <a:endParaRPr lang="en-US" sz="1600" b="1" dirty="0">
              <a:solidFill>
                <a:schemeClr val="tx1">
                  <a:lumMod val="75000"/>
                </a:schemeClr>
              </a:solidFill>
              <a:latin typeface="Red Hat Display" panose="02010303040201060303" pitchFamily="2" charset="0"/>
              <a:ea typeface="Red Hat Display" panose="02010303040201060303" pitchFamily="2" charset="0"/>
              <a:cs typeface="Red Hat Display" panose="02010303040201060303" pitchFamily="2" charset="0"/>
            </a:endParaRPr>
          </a:p>
        </p:txBody>
      </p:sp>
      <p:sp>
        <p:nvSpPr>
          <p:cNvPr id="8" name="TextBox 7">
            <a:extLst>
              <a:ext uri="{FF2B5EF4-FFF2-40B4-BE49-F238E27FC236}">
                <a16:creationId xmlns:a16="http://schemas.microsoft.com/office/drawing/2014/main" id="{FCC8ACFB-1C1E-4A57-BACB-12A2306A829F}"/>
              </a:ext>
            </a:extLst>
          </p:cNvPr>
          <p:cNvSpPr txBox="1"/>
          <p:nvPr/>
        </p:nvSpPr>
        <p:spPr>
          <a:xfrm>
            <a:off x="991460" y="4133450"/>
            <a:ext cx="4581438" cy="1877437"/>
          </a:xfrm>
          <a:prstGeom prst="rect">
            <a:avLst/>
          </a:prstGeom>
          <a:noFill/>
        </p:spPr>
        <p:txBody>
          <a:bodyPr wrap="square">
            <a:spAutoFit/>
          </a:bodyPr>
          <a:lstStyle/>
          <a:p>
            <a:r>
              <a:rPr lang="en-US" b="1" dirty="0">
                <a:latin typeface="Red Hat Display" panose="020B0604020202020204" charset="0"/>
              </a:rPr>
              <a:t>Timing</a:t>
            </a:r>
          </a:p>
          <a:p>
            <a:r>
              <a:rPr lang="en-US" b="1" dirty="0">
                <a:solidFill>
                  <a:srgbClr val="292929"/>
                </a:solidFill>
              </a:rPr>
              <a:t>How soon do you need to move?</a:t>
            </a:r>
            <a:endParaRPr lang="en-US" b="1" i="0" dirty="0">
              <a:solidFill>
                <a:srgbClr val="292929"/>
              </a:solidFill>
              <a:effectLst/>
              <a:latin typeface="Arial" panose="020B0604020202020204" pitchFamily="34" charset="0"/>
            </a:endParaRPr>
          </a:p>
          <a:p>
            <a:r>
              <a:rPr lang="en-US" sz="1600" dirty="0">
                <a:solidFill>
                  <a:srgbClr val="292929"/>
                </a:solidFill>
                <a:latin typeface="Red Hat Display" panose="02010303040201060303" pitchFamily="2" charset="0"/>
                <a:ea typeface="Red Hat Display" panose="02010303040201060303" pitchFamily="2" charset="0"/>
                <a:cs typeface="Red Hat Display" panose="02010303040201060303" pitchFamily="2" charset="0"/>
              </a:rPr>
              <a:t>I</a:t>
            </a:r>
            <a:r>
              <a:rPr lang="en-US" sz="1600" b="0" i="0" dirty="0">
                <a:solidFill>
                  <a:srgbClr val="292929"/>
                </a:solidFill>
                <a:effectLst/>
                <a:latin typeface="Red Hat Display" panose="02010303040201060303" pitchFamily="2" charset="0"/>
                <a:ea typeface="Red Hat Display" panose="02010303040201060303" pitchFamily="2" charset="0"/>
                <a:cs typeface="Red Hat Display" panose="02010303040201060303" pitchFamily="2" charset="0"/>
              </a:rPr>
              <a:t>t is important to consider your financial situation, the cost of selling, and your ability to afford a new home. This will help you navigate the process seamlessly, from setting the price to closing the deal.</a:t>
            </a:r>
            <a:endParaRPr lang="en-US" sz="1600" b="1" dirty="0">
              <a:solidFill>
                <a:schemeClr val="tx1">
                  <a:lumMod val="75000"/>
                </a:schemeClr>
              </a:solidFill>
              <a:latin typeface="Red Hat Display" panose="02010303040201060303" pitchFamily="2" charset="0"/>
              <a:ea typeface="Red Hat Display" panose="02010303040201060303" pitchFamily="2" charset="0"/>
              <a:cs typeface="Red Hat Display" panose="02010303040201060303" pitchFamily="2" charset="0"/>
            </a:endParaRPr>
          </a:p>
        </p:txBody>
      </p:sp>
      <p:sp>
        <p:nvSpPr>
          <p:cNvPr id="9" name="TextBox 8">
            <a:extLst>
              <a:ext uri="{FF2B5EF4-FFF2-40B4-BE49-F238E27FC236}">
                <a16:creationId xmlns:a16="http://schemas.microsoft.com/office/drawing/2014/main" id="{A2CA23A3-32EC-4DB5-9261-FC644865E062}"/>
              </a:ext>
            </a:extLst>
          </p:cNvPr>
          <p:cNvSpPr txBox="1"/>
          <p:nvPr/>
        </p:nvSpPr>
        <p:spPr>
          <a:xfrm>
            <a:off x="1043156" y="6798309"/>
            <a:ext cx="4529742" cy="1107996"/>
          </a:xfrm>
          <a:prstGeom prst="rect">
            <a:avLst/>
          </a:prstGeom>
          <a:noFill/>
        </p:spPr>
        <p:txBody>
          <a:bodyPr wrap="square">
            <a:spAutoFit/>
          </a:bodyPr>
          <a:lstStyle/>
          <a:p>
            <a:r>
              <a:rPr lang="en-US" b="1" dirty="0">
                <a:latin typeface="Red Hat Display" panose="020B0604020202020204" charset="0"/>
              </a:rPr>
              <a:t>What’s Important</a:t>
            </a:r>
          </a:p>
          <a:p>
            <a:pPr marL="96440" indent="-96440">
              <a:buFont typeface="Arial" panose="020B0604020202020204" pitchFamily="34" charset="0"/>
              <a:buChar char="•"/>
            </a:pPr>
            <a:r>
              <a:rPr lang="en-US" sz="1600" dirty="0">
                <a:solidFill>
                  <a:schemeClr val="tx1">
                    <a:lumMod val="75000"/>
                  </a:schemeClr>
                </a:solidFill>
                <a:latin typeface="Red Hat Display" panose="02010503040201060303" pitchFamily="2" charset="0"/>
              </a:rPr>
              <a:t>Price</a:t>
            </a:r>
          </a:p>
          <a:p>
            <a:pPr marL="96440" indent="-96440">
              <a:buFont typeface="Arial" panose="020B0604020202020204" pitchFamily="34" charset="0"/>
              <a:buChar char="•"/>
            </a:pPr>
            <a:r>
              <a:rPr lang="en-US" sz="1600" dirty="0">
                <a:solidFill>
                  <a:schemeClr val="tx1">
                    <a:lumMod val="75000"/>
                  </a:schemeClr>
                </a:solidFill>
                <a:latin typeface="Red Hat Display" panose="02010503040201060303" pitchFamily="2" charset="0"/>
              </a:rPr>
              <a:t>Timing</a:t>
            </a:r>
          </a:p>
          <a:p>
            <a:pPr marL="96440" indent="-96440">
              <a:buFont typeface="Arial" panose="020B0604020202020204" pitchFamily="34" charset="0"/>
              <a:buChar char="•"/>
            </a:pPr>
            <a:r>
              <a:rPr lang="en-US" sz="1600" dirty="0">
                <a:solidFill>
                  <a:schemeClr val="tx1">
                    <a:lumMod val="75000"/>
                  </a:schemeClr>
                </a:solidFill>
                <a:latin typeface="Red Hat Display" panose="02010503040201060303" pitchFamily="2" charset="0"/>
              </a:rPr>
              <a:t>Easy Transaction</a:t>
            </a:r>
          </a:p>
        </p:txBody>
      </p:sp>
      <p:sp>
        <p:nvSpPr>
          <p:cNvPr id="20" name="Текст 7">
            <a:extLst>
              <a:ext uri="{FF2B5EF4-FFF2-40B4-BE49-F238E27FC236}">
                <a16:creationId xmlns:a16="http://schemas.microsoft.com/office/drawing/2014/main" id="{23A0A6EA-F005-4A38-8552-162B9D5E72FD}"/>
              </a:ext>
            </a:extLst>
          </p:cNvPr>
          <p:cNvSpPr txBox="1">
            <a:spLocks/>
          </p:cNvSpPr>
          <p:nvPr/>
        </p:nvSpPr>
        <p:spPr>
          <a:xfrm>
            <a:off x="591829" y="490219"/>
            <a:ext cx="3652373" cy="546416"/>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68">
              <a:lnSpc>
                <a:spcPct val="80000"/>
              </a:lnSpc>
              <a:spcBef>
                <a:spcPts val="0"/>
              </a:spcBef>
              <a:buSzPct val="100000"/>
              <a:defRPr/>
            </a:pPr>
            <a:r>
              <a:rPr lang="en-US" sz="3600" dirty="0">
                <a:solidFill>
                  <a:schemeClr val="tx1"/>
                </a:solidFill>
                <a:latin typeface="Red Hat Display" panose="02010503040201060303" pitchFamily="2" charset="77"/>
              </a:rPr>
              <a:t>Let’s </a:t>
            </a:r>
          </a:p>
          <a:p>
            <a:pPr defTabSz="765168">
              <a:lnSpc>
                <a:spcPct val="80000"/>
              </a:lnSpc>
              <a:spcBef>
                <a:spcPts val="0"/>
              </a:spcBef>
              <a:buSzPct val="100000"/>
              <a:defRPr/>
            </a:pPr>
            <a:r>
              <a:rPr lang="en-US" sz="3600" b="0" dirty="0">
                <a:solidFill>
                  <a:schemeClr val="tx1"/>
                </a:solidFill>
                <a:latin typeface="Red Hat Display" panose="02010503040201060303" pitchFamily="2" charset="77"/>
              </a:rPr>
              <a:t>do this</a:t>
            </a:r>
          </a:p>
        </p:txBody>
      </p:sp>
      <p:pic>
        <p:nvPicPr>
          <p:cNvPr id="18" name="Picture 17">
            <a:extLst>
              <a:ext uri="{FF2B5EF4-FFF2-40B4-BE49-F238E27FC236}">
                <a16:creationId xmlns:a16="http://schemas.microsoft.com/office/drawing/2014/main" id="{8B20FDA0-6219-4AF2-8017-D63A80D7D3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6200000">
            <a:off x="4590535" y="-1"/>
            <a:ext cx="2267465" cy="2267465"/>
          </a:xfrm>
          <a:prstGeom prst="rect">
            <a:avLst/>
          </a:prstGeom>
        </p:spPr>
      </p:pic>
      <p:pic>
        <p:nvPicPr>
          <p:cNvPr id="19" name="Graphic 18">
            <a:extLst>
              <a:ext uri="{FF2B5EF4-FFF2-40B4-BE49-F238E27FC236}">
                <a16:creationId xmlns:a16="http://schemas.microsoft.com/office/drawing/2014/main" id="{F2ED268F-D59B-4253-BEC8-9D34D03435B8}"/>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flipH="1">
            <a:off x="0" y="7975592"/>
            <a:ext cx="1168408" cy="1168408"/>
          </a:xfrm>
          <a:prstGeom prst="rect">
            <a:avLst/>
          </a:prstGeom>
        </p:spPr>
      </p:pic>
    </p:spTree>
    <p:extLst>
      <p:ext uri="{BB962C8B-B14F-4D97-AF65-F5344CB8AC3E}">
        <p14:creationId xmlns:p14="http://schemas.microsoft.com/office/powerpoint/2010/main" val="377947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D16988DA-93EB-4F2A-9707-7891F73E42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46509" y="3989322"/>
            <a:ext cx="2511492" cy="2511492"/>
          </a:xfrm>
          <a:prstGeom prst="rect">
            <a:avLst/>
          </a:prstGeom>
        </p:spPr>
      </p:pic>
      <p:sp>
        <p:nvSpPr>
          <p:cNvPr id="2" name="Title 1">
            <a:extLst>
              <a:ext uri="{FF2B5EF4-FFF2-40B4-BE49-F238E27FC236}">
                <a16:creationId xmlns:a16="http://schemas.microsoft.com/office/drawing/2014/main" id="{EFB193F4-819C-4F56-B89E-2E9DC5D4EA5A}"/>
              </a:ext>
            </a:extLst>
          </p:cNvPr>
          <p:cNvSpPr txBox="1">
            <a:spLocks/>
          </p:cNvSpPr>
          <p:nvPr/>
        </p:nvSpPr>
        <p:spPr>
          <a:xfrm>
            <a:off x="647045" y="622455"/>
            <a:ext cx="4955210" cy="668384"/>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nSpc>
                <a:spcPts val="2419"/>
              </a:lnSpc>
            </a:pPr>
            <a:r>
              <a:rPr lang="en-US" sz="3600" dirty="0">
                <a:solidFill>
                  <a:schemeClr val="tx1"/>
                </a:solidFill>
                <a:latin typeface="Red Hat Display" panose="02010503040201060303"/>
              </a:rPr>
              <a:t>Speed </a:t>
            </a:r>
            <a:r>
              <a:rPr lang="en-US" sz="3600" b="0" dirty="0">
                <a:solidFill>
                  <a:schemeClr val="tx1"/>
                </a:solidFill>
                <a:latin typeface="Red Hat Display" panose="02010503040201060303"/>
              </a:rPr>
              <a:t>to lead</a:t>
            </a:r>
          </a:p>
        </p:txBody>
      </p:sp>
      <p:sp>
        <p:nvSpPr>
          <p:cNvPr id="10" name="Rectangle 9">
            <a:extLst>
              <a:ext uri="{FF2B5EF4-FFF2-40B4-BE49-F238E27FC236}">
                <a16:creationId xmlns:a16="http://schemas.microsoft.com/office/drawing/2014/main" id="{71074FED-444D-41C6-A310-A172633844AA}"/>
              </a:ext>
            </a:extLst>
          </p:cNvPr>
          <p:cNvSpPr/>
          <p:nvPr/>
        </p:nvSpPr>
        <p:spPr>
          <a:xfrm>
            <a:off x="647045" y="1470650"/>
            <a:ext cx="5395568" cy="1415772"/>
          </a:xfrm>
          <a:prstGeom prst="rect">
            <a:avLst/>
          </a:prstGeom>
        </p:spPr>
        <p:txBody>
          <a:bodyPr wrap="square">
            <a:spAutoFit/>
          </a:bodyPr>
          <a:lstStyle/>
          <a:p>
            <a:r>
              <a:rPr lang="en-US" sz="1600" b="1" dirty="0">
                <a:latin typeface="Red Hat Display" panose="020B0604020202020204" charset="0"/>
              </a:rPr>
              <a:t>Rapid response to property inquiries</a:t>
            </a:r>
            <a:endParaRPr lang="en-US" sz="1600" dirty="0">
              <a:latin typeface="Red Hat Display" panose="02010503040201060303" pitchFamily="2" charset="0"/>
              <a:cs typeface="Arial" panose="020B0604020202020204" pitchFamily="34" charset="0"/>
            </a:endParaRPr>
          </a:p>
          <a:p>
            <a:r>
              <a:rPr lang="en-US" sz="1400" dirty="0">
                <a:latin typeface="Red Hat Display" panose="02010503040201060303" pitchFamily="2" charset="0"/>
                <a:cs typeface="Arial" panose="020B0604020202020204" pitchFamily="34" charset="0"/>
              </a:rPr>
              <a:t>According to the National Association of REALTORS®, 97% of all buyers rely on the Internet as an information source in the home buying and selling process. These consumers expect and deserve a high level of customer service, including a prompt response, and that’s what they are going to get. </a:t>
            </a:r>
          </a:p>
        </p:txBody>
      </p:sp>
      <p:pic>
        <p:nvPicPr>
          <p:cNvPr id="16" name="Picture 15" descr="A person using a computer&#10;&#10;Description automatically generated">
            <a:extLst>
              <a:ext uri="{FF2B5EF4-FFF2-40B4-BE49-F238E27FC236}">
                <a16:creationId xmlns:a16="http://schemas.microsoft.com/office/drawing/2014/main" id="{5FD15A29-E341-4E45-BED4-EC6AB7BC4407}"/>
              </a:ext>
            </a:extLst>
          </p:cNvPr>
          <p:cNvPicPr>
            <a:picLocks noChangeAspect="1"/>
          </p:cNvPicPr>
          <p:nvPr/>
        </p:nvPicPr>
        <p:blipFill rotWithShape="1">
          <a:blip r:embed="rId5">
            <a:extLst>
              <a:ext uri="{28A0092B-C50C-407E-A947-70E740481C1C}">
                <a14:useLocalDpi xmlns:a14="http://schemas.microsoft.com/office/drawing/2010/main"/>
              </a:ext>
            </a:extLst>
          </a:blip>
          <a:srcRect l="15491" t="123" r="6806"/>
          <a:stretch/>
        </p:blipFill>
        <p:spPr>
          <a:xfrm>
            <a:off x="254000" y="3854451"/>
            <a:ext cx="6350000" cy="5045455"/>
          </a:xfrm>
          <a:prstGeom prst="round1Rect">
            <a:avLst>
              <a:gd name="adj" fmla="val 0"/>
            </a:avLst>
          </a:prstGeom>
        </p:spPr>
      </p:pic>
      <p:pic>
        <p:nvPicPr>
          <p:cNvPr id="30" name="Graphic 29">
            <a:extLst>
              <a:ext uri="{FF2B5EF4-FFF2-40B4-BE49-F238E27FC236}">
                <a16:creationId xmlns:a16="http://schemas.microsoft.com/office/drawing/2014/main" id="{5FF4D41D-36EA-4276-AA54-89D94AB507DF}"/>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5400000" flipH="1">
            <a:off x="5308600" y="7594600"/>
            <a:ext cx="1549400" cy="1549400"/>
          </a:xfrm>
          <a:prstGeom prst="rect">
            <a:avLst/>
          </a:prstGeom>
        </p:spPr>
      </p:pic>
      <p:pic>
        <p:nvPicPr>
          <p:cNvPr id="26" name="Graphic 25">
            <a:extLst>
              <a:ext uri="{FF2B5EF4-FFF2-40B4-BE49-F238E27FC236}">
                <a16:creationId xmlns:a16="http://schemas.microsoft.com/office/drawing/2014/main" id="{305E3FDE-5894-4A04-B437-CD43BED697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1" y="0"/>
            <a:ext cx="782983" cy="782983"/>
          </a:xfrm>
          <a:prstGeom prst="rect">
            <a:avLst/>
          </a:prstGeom>
        </p:spPr>
      </p:pic>
    </p:spTree>
    <p:extLst>
      <p:ext uri="{BB962C8B-B14F-4D97-AF65-F5344CB8AC3E}">
        <p14:creationId xmlns:p14="http://schemas.microsoft.com/office/powerpoint/2010/main" val="2385418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15E23A3-1DB3-4B75-897E-547B58F823D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flipH="1">
            <a:off x="5308600" y="7594600"/>
            <a:ext cx="1549400" cy="1549400"/>
          </a:xfrm>
          <a:prstGeom prst="rect">
            <a:avLst/>
          </a:prstGeom>
        </p:spPr>
      </p:pic>
      <p:pic>
        <p:nvPicPr>
          <p:cNvPr id="8" name="Graphic 7">
            <a:extLst>
              <a:ext uri="{FF2B5EF4-FFF2-40B4-BE49-F238E27FC236}">
                <a16:creationId xmlns:a16="http://schemas.microsoft.com/office/drawing/2014/main" id="{5560498A-14C3-45D9-9487-2340765668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 y="0"/>
            <a:ext cx="782983" cy="782983"/>
          </a:xfrm>
          <a:prstGeom prst="rect">
            <a:avLst/>
          </a:prstGeom>
        </p:spPr>
      </p:pic>
      <p:sp>
        <p:nvSpPr>
          <p:cNvPr id="11" name="Title 11">
            <a:extLst>
              <a:ext uri="{FF2B5EF4-FFF2-40B4-BE49-F238E27FC236}">
                <a16:creationId xmlns:a16="http://schemas.microsoft.com/office/drawing/2014/main" id="{427235AA-4CDB-6605-218A-27680C7EDF39}"/>
              </a:ext>
            </a:extLst>
          </p:cNvPr>
          <p:cNvSpPr>
            <a:spLocks noGrp="1"/>
          </p:cNvSpPr>
          <p:nvPr>
            <p:ph type="title"/>
          </p:nvPr>
        </p:nvSpPr>
        <p:spPr>
          <a:xfrm>
            <a:off x="433705" y="2713505"/>
            <a:ext cx="6275387" cy="500062"/>
          </a:xfrm>
        </p:spPr>
        <p:txBody>
          <a:bodyPr>
            <a:normAutofit/>
          </a:bodyPr>
          <a:lstStyle/>
          <a:p>
            <a:pPr eaLnBrk="1" hangingPunct="1"/>
            <a:r>
              <a:rPr lang="en-US" altLang="en-US" sz="2000" b="1" dirty="0">
                <a:solidFill>
                  <a:schemeClr val="tx1"/>
                </a:solidFill>
                <a:latin typeface="Red Hat Display" panose="02010303040201060303" pitchFamily="2" charset="0"/>
                <a:ea typeface="Red Hat Display" panose="02010303040201060303" pitchFamily="2" charset="0"/>
                <a:cs typeface="Red Hat Display" panose="02010303040201060303" pitchFamily="2" charset="0"/>
              </a:rPr>
              <a:t>First Service Realty, In Your Corner</a:t>
            </a:r>
            <a:endParaRPr lang="en-US" altLang="en-US" sz="2000" b="1" i="1" dirty="0">
              <a:solidFill>
                <a:schemeClr val="tx1"/>
              </a:solidFill>
              <a:latin typeface="Red Hat Display" panose="02010303040201060303" pitchFamily="2" charset="0"/>
              <a:ea typeface="Red Hat Display" panose="02010303040201060303" pitchFamily="2" charset="0"/>
              <a:cs typeface="Red Hat Display" panose="02010303040201060303" pitchFamily="2" charset="0"/>
            </a:endParaRPr>
          </a:p>
        </p:txBody>
      </p:sp>
      <p:sp>
        <p:nvSpPr>
          <p:cNvPr id="12" name="TextBox 11">
            <a:extLst>
              <a:ext uri="{FF2B5EF4-FFF2-40B4-BE49-F238E27FC236}">
                <a16:creationId xmlns:a16="http://schemas.microsoft.com/office/drawing/2014/main" id="{89E468C8-1DB1-C87A-CF98-2B7B39730168}"/>
              </a:ext>
            </a:extLst>
          </p:cNvPr>
          <p:cNvSpPr txBox="1"/>
          <p:nvPr/>
        </p:nvSpPr>
        <p:spPr>
          <a:xfrm>
            <a:off x="391490" y="2005120"/>
            <a:ext cx="5990590" cy="461665"/>
          </a:xfrm>
          <a:prstGeom prst="rect">
            <a:avLst/>
          </a:prstGeom>
          <a:noFill/>
        </p:spPr>
        <p:txBody>
          <a:bodyPr wrap="square" rtlCol="0">
            <a:spAutoFit/>
          </a:bodyPr>
          <a:lstStyle/>
          <a:p>
            <a:r>
              <a:rPr lang="en-US" sz="2400" i="1" dirty="0">
                <a:solidFill>
                  <a:schemeClr val="bg1">
                    <a:lumMod val="50000"/>
                  </a:schemeClr>
                </a:solidFill>
                <a:latin typeface="Red Hat Display" panose="020B0604020202020204" charset="0"/>
              </a:rPr>
              <a:t>INTEGRITY, SERVICE AND EXPERIENCE</a:t>
            </a:r>
          </a:p>
        </p:txBody>
      </p:sp>
      <p:sp>
        <p:nvSpPr>
          <p:cNvPr id="13" name="TextBox 12">
            <a:extLst>
              <a:ext uri="{FF2B5EF4-FFF2-40B4-BE49-F238E27FC236}">
                <a16:creationId xmlns:a16="http://schemas.microsoft.com/office/drawing/2014/main" id="{0361D681-F95E-B1DB-F722-6ED1D304B015}"/>
              </a:ext>
            </a:extLst>
          </p:cNvPr>
          <p:cNvSpPr txBox="1"/>
          <p:nvPr/>
        </p:nvSpPr>
        <p:spPr>
          <a:xfrm>
            <a:off x="148908" y="8535585"/>
            <a:ext cx="2198038" cy="369332"/>
          </a:xfrm>
          <a:prstGeom prst="rect">
            <a:avLst/>
          </a:prstGeom>
          <a:noFill/>
        </p:spPr>
        <p:txBody>
          <a:bodyPr wrap="none" rtlCol="0">
            <a:spAutoFit/>
          </a:bodyPr>
          <a:lstStyle/>
          <a:p>
            <a:r>
              <a:rPr lang="en-US" dirty="0">
                <a:latin typeface="Red Hat Display" panose="02010303040201060303" pitchFamily="2" charset="0"/>
                <a:ea typeface="Red Hat Display" panose="02010303040201060303" pitchFamily="2" charset="0"/>
                <a:cs typeface="Red Hat Display" panose="02010303040201060303" pitchFamily="2" charset="0"/>
              </a:rPr>
              <a:t>Established in 1984</a:t>
            </a:r>
          </a:p>
        </p:txBody>
      </p:sp>
      <p:sp>
        <p:nvSpPr>
          <p:cNvPr id="14" name="TextBox 13">
            <a:extLst>
              <a:ext uri="{FF2B5EF4-FFF2-40B4-BE49-F238E27FC236}">
                <a16:creationId xmlns:a16="http://schemas.microsoft.com/office/drawing/2014/main" id="{48C5DE38-140A-828B-B54D-0970A84D8C86}"/>
              </a:ext>
            </a:extLst>
          </p:cNvPr>
          <p:cNvSpPr txBox="1"/>
          <p:nvPr/>
        </p:nvSpPr>
        <p:spPr>
          <a:xfrm>
            <a:off x="363505" y="3721415"/>
            <a:ext cx="6415788" cy="2585323"/>
          </a:xfrm>
          <a:prstGeom prst="rect">
            <a:avLst/>
          </a:prstGeom>
          <a:noFill/>
        </p:spPr>
        <p:txBody>
          <a:bodyPr wrap="square" rtlCol="0">
            <a:spAutoFit/>
          </a:bodyPr>
          <a:lstStyle/>
          <a:p>
            <a:r>
              <a:rPr lang="en-US" dirty="0">
                <a:latin typeface="Red Hat Display" panose="02010303040201060303" pitchFamily="2" charset="0"/>
                <a:ea typeface="Red Hat Display" panose="02010303040201060303" pitchFamily="2" charset="0"/>
                <a:cs typeface="Red Hat Display" panose="02010303040201060303" pitchFamily="2" charset="0"/>
              </a:rPr>
              <a:t>A team of Marketing Professionals and Managing Brokers working alongside our Real Estate Agents, providing operational excellence so that no detail is overlooked.</a:t>
            </a:r>
          </a:p>
          <a:p>
            <a:endParaRPr lang="en-US" dirty="0">
              <a:latin typeface="Red Hat Display" panose="02010303040201060303" pitchFamily="2" charset="0"/>
              <a:ea typeface="Red Hat Display" panose="02010303040201060303" pitchFamily="2" charset="0"/>
              <a:cs typeface="Red Hat Display" panose="02010303040201060303" pitchFamily="2" charset="0"/>
            </a:endParaRPr>
          </a:p>
          <a:p>
            <a:r>
              <a:rPr lang="en-US" dirty="0">
                <a:latin typeface="Red Hat Display" panose="02010303040201060303" pitchFamily="2" charset="0"/>
                <a:ea typeface="Red Hat Display" panose="02010303040201060303" pitchFamily="2" charset="0"/>
                <a:cs typeface="Red Hat Display" panose="02010303040201060303" pitchFamily="2" charset="0"/>
              </a:rPr>
              <a:t>Our reputation and respected name along with our world class marketing programs, attract the most receptive buyers.</a:t>
            </a:r>
          </a:p>
          <a:p>
            <a:endParaRPr lang="en-US" dirty="0">
              <a:latin typeface="Red Hat Display" panose="02010303040201060303" pitchFamily="2" charset="0"/>
              <a:ea typeface="Red Hat Display" panose="02010303040201060303" pitchFamily="2" charset="0"/>
              <a:cs typeface="Red Hat Display" panose="02010303040201060303" pitchFamily="2" charset="0"/>
            </a:endParaRPr>
          </a:p>
          <a:p>
            <a:r>
              <a:rPr lang="en-US" dirty="0">
                <a:latin typeface="Red Hat Display" panose="02010303040201060303" pitchFamily="2" charset="0"/>
                <a:ea typeface="Red Hat Display" panose="02010303040201060303" pitchFamily="2" charset="0"/>
                <a:cs typeface="Red Hat Display" panose="02010303040201060303" pitchFamily="2" charset="0"/>
              </a:rPr>
              <a:t>A First Service Realty Agent is an agent empowered by the </a:t>
            </a:r>
            <a:r>
              <a:rPr lang="en-US" b="1" dirty="0">
                <a:latin typeface="Red Hat Display" panose="02010303040201060303" pitchFamily="2" charset="0"/>
                <a:ea typeface="Red Hat Display" panose="02010303040201060303" pitchFamily="2" charset="0"/>
                <a:cs typeface="Red Hat Display" panose="02010303040201060303" pitchFamily="2" charset="0"/>
              </a:rPr>
              <a:t>First Service Realty </a:t>
            </a:r>
            <a:r>
              <a:rPr lang="en-US" dirty="0">
                <a:latin typeface="Red Hat Display" panose="02010303040201060303" pitchFamily="2" charset="0"/>
                <a:ea typeface="Red Hat Display" panose="02010303040201060303" pitchFamily="2" charset="0"/>
                <a:cs typeface="Red Hat Display" panose="02010303040201060303" pitchFamily="2" charset="0"/>
              </a:rPr>
              <a:t>and ERA Brand of Excellence.</a:t>
            </a:r>
          </a:p>
        </p:txBody>
      </p:sp>
      <p:pic>
        <p:nvPicPr>
          <p:cNvPr id="4" name="Picture 3">
            <a:extLst>
              <a:ext uri="{FF2B5EF4-FFF2-40B4-BE49-F238E27FC236}">
                <a16:creationId xmlns:a16="http://schemas.microsoft.com/office/drawing/2014/main" id="{3C1CAC0D-3ECB-3451-E2B5-8A73ECCFED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982" y="239561"/>
            <a:ext cx="2774515" cy="933023"/>
          </a:xfrm>
          <a:prstGeom prst="rect">
            <a:avLst/>
          </a:prstGeom>
        </p:spPr>
      </p:pic>
      <p:sp>
        <p:nvSpPr>
          <p:cNvPr id="15" name="Title 1">
            <a:extLst>
              <a:ext uri="{FF2B5EF4-FFF2-40B4-BE49-F238E27FC236}">
                <a16:creationId xmlns:a16="http://schemas.microsoft.com/office/drawing/2014/main" id="{8355E63C-10C1-F2EC-866A-7337E8192D78}"/>
              </a:ext>
            </a:extLst>
          </p:cNvPr>
          <p:cNvSpPr txBox="1">
            <a:spLocks/>
          </p:cNvSpPr>
          <p:nvPr/>
        </p:nvSpPr>
        <p:spPr>
          <a:xfrm>
            <a:off x="1656000" y="6956179"/>
            <a:ext cx="2477496" cy="887382"/>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nSpc>
                <a:spcPct val="70000"/>
              </a:lnSpc>
            </a:pPr>
            <a:r>
              <a:rPr lang="en-US" sz="2805" dirty="0">
                <a:solidFill>
                  <a:srgbClr val="424244"/>
                </a:solidFill>
                <a:latin typeface="Red Hat Display" panose="02010503040201060303"/>
              </a:rPr>
              <a:t>Commitment</a:t>
            </a:r>
          </a:p>
          <a:p>
            <a:pPr>
              <a:lnSpc>
                <a:spcPct val="70000"/>
              </a:lnSpc>
            </a:pPr>
            <a:r>
              <a:rPr lang="en-US" sz="2805" b="0" dirty="0">
                <a:solidFill>
                  <a:srgbClr val="424244"/>
                </a:solidFill>
                <a:latin typeface="Red Hat Display" panose="02010503040201060303"/>
              </a:rPr>
              <a:t>to service</a:t>
            </a:r>
          </a:p>
        </p:txBody>
      </p:sp>
      <p:pic>
        <p:nvPicPr>
          <p:cNvPr id="16" name="Picture 15" descr="A person sitting at a table using a computer&#10;&#10;Description automatically generated">
            <a:extLst>
              <a:ext uri="{FF2B5EF4-FFF2-40B4-BE49-F238E27FC236}">
                <a16:creationId xmlns:a16="http://schemas.microsoft.com/office/drawing/2014/main" id="{E21B035B-07D1-09A5-5C4E-300D276F895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26829" r="18420"/>
          <a:stretch/>
        </p:blipFill>
        <p:spPr>
          <a:xfrm>
            <a:off x="4379994" y="6297208"/>
            <a:ext cx="2329098" cy="2836023"/>
          </a:xfrm>
          <a:prstGeom prst="round1Rect">
            <a:avLst>
              <a:gd name="adj" fmla="val 40174"/>
            </a:avLst>
          </a:prstGeom>
        </p:spPr>
      </p:pic>
    </p:spTree>
    <p:extLst>
      <p:ext uri="{BB962C8B-B14F-4D97-AF65-F5344CB8AC3E}">
        <p14:creationId xmlns:p14="http://schemas.microsoft.com/office/powerpoint/2010/main" val="2066921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71CF327-A8EF-4D72-862B-BF06580670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0" y="0"/>
            <a:ext cx="4948090" cy="4948090"/>
          </a:xfrm>
          <a:prstGeom prst="rect">
            <a:avLst/>
          </a:prstGeom>
        </p:spPr>
      </p:pic>
      <p:pic>
        <p:nvPicPr>
          <p:cNvPr id="14" name="Graphic 13">
            <a:extLst>
              <a:ext uri="{FF2B5EF4-FFF2-40B4-BE49-F238E27FC236}">
                <a16:creationId xmlns:a16="http://schemas.microsoft.com/office/drawing/2014/main" id="{C7FF3A86-441E-455B-848E-CC073A46DF6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flipH="1">
            <a:off x="4565821" y="6851821"/>
            <a:ext cx="2292179" cy="2292179"/>
          </a:xfrm>
          <a:prstGeom prst="rect">
            <a:avLst/>
          </a:prstGeom>
        </p:spPr>
      </p:pic>
      <p:pic>
        <p:nvPicPr>
          <p:cNvPr id="3" name="Picture 2">
            <a:extLst>
              <a:ext uri="{FF2B5EF4-FFF2-40B4-BE49-F238E27FC236}">
                <a16:creationId xmlns:a16="http://schemas.microsoft.com/office/drawing/2014/main" id="{CCFA4D13-BE5D-CC07-A6BB-346A9CFFB5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334" y="3629682"/>
            <a:ext cx="4050533" cy="1362126"/>
          </a:xfrm>
          <a:prstGeom prst="rect">
            <a:avLst/>
          </a:prstGeom>
        </p:spPr>
      </p:pic>
      <p:sp>
        <p:nvSpPr>
          <p:cNvPr id="9" name="Text Placeholder 10">
            <a:extLst>
              <a:ext uri="{FF2B5EF4-FFF2-40B4-BE49-F238E27FC236}">
                <a16:creationId xmlns:a16="http://schemas.microsoft.com/office/drawing/2014/main" id="{4DE90BA5-30AA-9C9C-662E-CD077D48C742}"/>
              </a:ext>
            </a:extLst>
          </p:cNvPr>
          <p:cNvSpPr txBox="1">
            <a:spLocks/>
          </p:cNvSpPr>
          <p:nvPr/>
        </p:nvSpPr>
        <p:spPr>
          <a:xfrm>
            <a:off x="854232" y="6099345"/>
            <a:ext cx="5545138" cy="752475"/>
          </a:xfrm>
          <a:prstGeom prst="rect">
            <a:avLst/>
          </a:prstGeom>
        </p:spPr>
        <p:txBody>
          <a:bodyPr vert="horz" lIns="91440" tIns="45720" rIns="91440" bIns="45720" rtlCol="0">
            <a:normAutofit/>
          </a:bodyPr>
          <a:lstStyle>
            <a:lvl1pPr marL="145722" indent="-145722" algn="l" defTabSz="582888"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166" indent="-145722" algn="l" defTabSz="582888"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10" indent="-145722" algn="l" defTabSz="582888"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054" indent="-145722" algn="l" defTabSz="582888"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4pPr>
            <a:lvl5pPr marL="1311498" indent="-145722" algn="l" defTabSz="582888"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5pPr>
            <a:lvl6pPr marL="1602942" indent="-145722" algn="l" defTabSz="582888"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385" indent="-145722" algn="l" defTabSz="582888"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829" indent="-145722" algn="l" defTabSz="582888"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273" indent="-145722" algn="l" defTabSz="582888"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altLang="en-US" sz="3200" i="1" dirty="0">
                <a:latin typeface="Red Hat Display" panose="02010303040201060303" pitchFamily="2" charset="0"/>
                <a:ea typeface="Red Hat Display" panose="02010303040201060303" pitchFamily="2" charset="0"/>
                <a:cs typeface="Red Hat Display" panose="02010303040201060303" pitchFamily="2" charset="0"/>
              </a:rPr>
              <a:t>Shall We Get Started?</a:t>
            </a:r>
          </a:p>
        </p:txBody>
      </p:sp>
    </p:spTree>
    <p:extLst>
      <p:ext uri="{BB962C8B-B14F-4D97-AF65-F5344CB8AC3E}">
        <p14:creationId xmlns:p14="http://schemas.microsoft.com/office/powerpoint/2010/main" val="398322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6C6D2">
            <a:alpha val="10000"/>
          </a:srgbClr>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FA044580-9747-49CE-B2C2-ECB8A39B80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0" y="16488"/>
            <a:ext cx="6007261" cy="6007261"/>
          </a:xfrm>
          <a:prstGeom prst="rect">
            <a:avLst/>
          </a:prstGeom>
        </p:spPr>
      </p:pic>
      <p:sp>
        <p:nvSpPr>
          <p:cNvPr id="121" name="Текст 7">
            <a:extLst>
              <a:ext uri="{FF2B5EF4-FFF2-40B4-BE49-F238E27FC236}">
                <a16:creationId xmlns:a16="http://schemas.microsoft.com/office/drawing/2014/main" id="{80FFF85C-8C00-4D96-AA20-9A0C532E37BC}"/>
              </a:ext>
            </a:extLst>
          </p:cNvPr>
          <p:cNvSpPr txBox="1">
            <a:spLocks/>
          </p:cNvSpPr>
          <p:nvPr/>
        </p:nvSpPr>
        <p:spPr>
          <a:xfrm>
            <a:off x="612980" y="520438"/>
            <a:ext cx="3652373" cy="496128"/>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68">
              <a:lnSpc>
                <a:spcPct val="80000"/>
              </a:lnSpc>
              <a:spcBef>
                <a:spcPts val="0"/>
              </a:spcBef>
              <a:buSzPct val="100000"/>
              <a:defRPr/>
            </a:pPr>
            <a:r>
              <a:rPr lang="en-US" sz="3600" dirty="0">
                <a:solidFill>
                  <a:schemeClr val="tx1"/>
                </a:solidFill>
                <a:latin typeface="Red Hat Display" panose="02010503040201060303" pitchFamily="2" charset="77"/>
              </a:rPr>
              <a:t>Let’s </a:t>
            </a:r>
          </a:p>
          <a:p>
            <a:pPr defTabSz="765168">
              <a:lnSpc>
                <a:spcPct val="80000"/>
              </a:lnSpc>
              <a:spcBef>
                <a:spcPts val="0"/>
              </a:spcBef>
              <a:buSzPct val="100000"/>
              <a:defRPr/>
            </a:pPr>
            <a:r>
              <a:rPr lang="en-US" sz="3600" b="0" dirty="0">
                <a:solidFill>
                  <a:schemeClr val="tx1"/>
                </a:solidFill>
                <a:latin typeface="Red Hat Display" panose="02010503040201060303" pitchFamily="2" charset="77"/>
              </a:rPr>
              <a:t>get it sold</a:t>
            </a:r>
          </a:p>
        </p:txBody>
      </p:sp>
      <p:grpSp>
        <p:nvGrpSpPr>
          <p:cNvPr id="171" name="Group 170">
            <a:extLst>
              <a:ext uri="{FF2B5EF4-FFF2-40B4-BE49-F238E27FC236}">
                <a16:creationId xmlns:a16="http://schemas.microsoft.com/office/drawing/2014/main" id="{9CB1270E-4FD2-4B18-A2CB-25669A0A5FF6}"/>
              </a:ext>
            </a:extLst>
          </p:cNvPr>
          <p:cNvGrpSpPr/>
          <p:nvPr/>
        </p:nvGrpSpPr>
        <p:grpSpPr>
          <a:xfrm>
            <a:off x="479330" y="5398390"/>
            <a:ext cx="1826577" cy="1717202"/>
            <a:chOff x="5063959" y="4393634"/>
            <a:chExt cx="2039590" cy="2039590"/>
          </a:xfrm>
        </p:grpSpPr>
        <p:sp>
          <p:nvSpPr>
            <p:cNvPr id="147" name="Oval 146">
              <a:extLst>
                <a:ext uri="{FF2B5EF4-FFF2-40B4-BE49-F238E27FC236}">
                  <a16:creationId xmlns:a16="http://schemas.microsoft.com/office/drawing/2014/main" id="{9CAC4D05-141A-4C51-B5A9-3C3E0316D764}"/>
                </a:ext>
              </a:extLst>
            </p:cNvPr>
            <p:cNvSpPr/>
            <p:nvPr/>
          </p:nvSpPr>
          <p:spPr>
            <a:xfrm>
              <a:off x="5063959" y="4393634"/>
              <a:ext cx="2039590" cy="2039590"/>
            </a:xfrm>
            <a:prstGeom prst="ellipse">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1" b="1" dirty="0">
                <a:latin typeface="Red Hat Display" panose="020B0604020202020204" charset="0"/>
              </a:endParaRPr>
            </a:p>
          </p:txBody>
        </p:sp>
        <p:sp>
          <p:nvSpPr>
            <p:cNvPr id="149" name="TextBox 148">
              <a:extLst>
                <a:ext uri="{FF2B5EF4-FFF2-40B4-BE49-F238E27FC236}">
                  <a16:creationId xmlns:a16="http://schemas.microsoft.com/office/drawing/2014/main" id="{647AB98D-21BA-48F4-99F3-03310B185E23}"/>
                </a:ext>
              </a:extLst>
            </p:cNvPr>
            <p:cNvSpPr txBox="1"/>
            <p:nvPr/>
          </p:nvSpPr>
          <p:spPr>
            <a:xfrm>
              <a:off x="5244446" y="4737341"/>
              <a:ext cx="1703105" cy="1645014"/>
            </a:xfrm>
            <a:prstGeom prst="rect">
              <a:avLst/>
            </a:prstGeom>
            <a:noFill/>
          </p:spPr>
          <p:txBody>
            <a:bodyPr wrap="square">
              <a:spAutoFit/>
            </a:bodyPr>
            <a:lstStyle/>
            <a:p>
              <a:pPr algn="ctr"/>
              <a:r>
                <a:rPr lang="en-US" sz="1400" b="1" dirty="0">
                  <a:latin typeface="Red Hat Display" panose="020B0604020202020204" charset="0"/>
                </a:rPr>
                <a:t>Selling Points</a:t>
              </a:r>
            </a:p>
            <a:p>
              <a:pPr algn="ctr"/>
              <a:r>
                <a:rPr lang="en-US" sz="1400" dirty="0">
                  <a:solidFill>
                    <a:schemeClr val="tx1">
                      <a:lumMod val="75000"/>
                    </a:schemeClr>
                  </a:solidFill>
                  <a:latin typeface="Red Hat Display" panose="02010503040201060303" pitchFamily="2" charset="0"/>
                </a:rPr>
                <a:t>What do you consider the home’s best selling points?</a:t>
              </a:r>
              <a:endParaRPr lang="en-US" sz="1400" b="1" dirty="0">
                <a:solidFill>
                  <a:schemeClr val="tx1">
                    <a:lumMod val="75000"/>
                  </a:schemeClr>
                </a:solidFill>
                <a:latin typeface="Red Hat Display" panose="02010503040201060303" pitchFamily="2" charset="0"/>
              </a:endParaRPr>
            </a:p>
            <a:p>
              <a:pPr algn="ctr"/>
              <a:endParaRPr lang="en-US" sz="1400" b="1" dirty="0">
                <a:solidFill>
                  <a:schemeClr val="tx1">
                    <a:lumMod val="75000"/>
                  </a:schemeClr>
                </a:solidFill>
                <a:latin typeface="Red Hat Display" panose="02010503040201060303" pitchFamily="2" charset="0"/>
              </a:endParaRPr>
            </a:p>
          </p:txBody>
        </p:sp>
      </p:grpSp>
      <p:grpSp>
        <p:nvGrpSpPr>
          <p:cNvPr id="168" name="Group 167">
            <a:extLst>
              <a:ext uri="{FF2B5EF4-FFF2-40B4-BE49-F238E27FC236}">
                <a16:creationId xmlns:a16="http://schemas.microsoft.com/office/drawing/2014/main" id="{6DB055F7-8468-4598-A9A1-58FEEEE2A92B}"/>
              </a:ext>
            </a:extLst>
          </p:cNvPr>
          <p:cNvGrpSpPr/>
          <p:nvPr/>
        </p:nvGrpSpPr>
        <p:grpSpPr>
          <a:xfrm>
            <a:off x="913433" y="1552972"/>
            <a:ext cx="1826577" cy="1897178"/>
            <a:chOff x="1655642" y="1997531"/>
            <a:chExt cx="2039590" cy="2118424"/>
          </a:xfrm>
        </p:grpSpPr>
        <p:sp>
          <p:nvSpPr>
            <p:cNvPr id="153" name="Oval 152">
              <a:extLst>
                <a:ext uri="{FF2B5EF4-FFF2-40B4-BE49-F238E27FC236}">
                  <a16:creationId xmlns:a16="http://schemas.microsoft.com/office/drawing/2014/main" id="{C7CFC09D-AC24-4692-8935-39AC75340974}"/>
                </a:ext>
              </a:extLst>
            </p:cNvPr>
            <p:cNvSpPr/>
            <p:nvPr/>
          </p:nvSpPr>
          <p:spPr>
            <a:xfrm>
              <a:off x="1655642" y="1997531"/>
              <a:ext cx="2039590" cy="2039590"/>
            </a:xfrm>
            <a:prstGeom prst="ellipse">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1" b="1" dirty="0">
                <a:latin typeface="Red Hat Display" panose="020B0604020202020204" charset="0"/>
              </a:endParaRPr>
            </a:p>
          </p:txBody>
        </p:sp>
        <p:sp>
          <p:nvSpPr>
            <p:cNvPr id="155" name="TextBox 154">
              <a:extLst>
                <a:ext uri="{FF2B5EF4-FFF2-40B4-BE49-F238E27FC236}">
                  <a16:creationId xmlns:a16="http://schemas.microsoft.com/office/drawing/2014/main" id="{858DEA4B-D8F8-4DB8-A8C6-95BBF7AC4F91}"/>
                </a:ext>
              </a:extLst>
            </p:cNvPr>
            <p:cNvSpPr txBox="1"/>
            <p:nvPr/>
          </p:nvSpPr>
          <p:spPr>
            <a:xfrm>
              <a:off x="1823884" y="2328876"/>
              <a:ext cx="1703105" cy="1787079"/>
            </a:xfrm>
            <a:prstGeom prst="rect">
              <a:avLst/>
            </a:prstGeom>
            <a:noFill/>
          </p:spPr>
          <p:txBody>
            <a:bodyPr wrap="square">
              <a:spAutoFit/>
            </a:bodyPr>
            <a:lstStyle/>
            <a:p>
              <a:pPr algn="ctr"/>
              <a:r>
                <a:rPr lang="en-US" sz="1400" b="1" dirty="0">
                  <a:latin typeface="Red Hat Display" panose="020B0604020202020204" charset="0"/>
                </a:rPr>
                <a:t>Challenges</a:t>
              </a:r>
            </a:p>
            <a:p>
              <a:pPr algn="ctr"/>
              <a:r>
                <a:rPr lang="en-US" sz="1400" dirty="0">
                  <a:solidFill>
                    <a:schemeClr val="tx1">
                      <a:lumMod val="75000"/>
                    </a:schemeClr>
                  </a:solidFill>
                  <a:latin typeface="Red Hat Display" panose="02010503040201060303" pitchFamily="2" charset="0"/>
                </a:rPr>
                <a:t>What are the potential challenges you see with the home?</a:t>
              </a:r>
              <a:endParaRPr lang="en-US" sz="1400" b="1" dirty="0">
                <a:solidFill>
                  <a:schemeClr val="tx1">
                    <a:lumMod val="75000"/>
                  </a:schemeClr>
                </a:solidFill>
                <a:latin typeface="Red Hat Display" panose="02010503040201060303" pitchFamily="2" charset="0"/>
              </a:endParaRPr>
            </a:p>
            <a:p>
              <a:pPr algn="ctr"/>
              <a:endParaRPr lang="en-US" sz="1400" b="1" dirty="0">
                <a:solidFill>
                  <a:schemeClr val="tx1">
                    <a:lumMod val="75000"/>
                  </a:schemeClr>
                </a:solidFill>
                <a:latin typeface="Red Hat Display" panose="02010503040201060303" pitchFamily="2" charset="0"/>
              </a:endParaRPr>
            </a:p>
          </p:txBody>
        </p:sp>
      </p:grpSp>
      <p:grpSp>
        <p:nvGrpSpPr>
          <p:cNvPr id="167" name="Group 166">
            <a:extLst>
              <a:ext uri="{FF2B5EF4-FFF2-40B4-BE49-F238E27FC236}">
                <a16:creationId xmlns:a16="http://schemas.microsoft.com/office/drawing/2014/main" id="{E3FFD53C-0E1C-4577-9466-E67EDE0A1678}"/>
              </a:ext>
            </a:extLst>
          </p:cNvPr>
          <p:cNvGrpSpPr/>
          <p:nvPr/>
        </p:nvGrpSpPr>
        <p:grpSpPr>
          <a:xfrm>
            <a:off x="422370" y="3464460"/>
            <a:ext cx="1826577" cy="1815050"/>
            <a:chOff x="1780589" y="4393634"/>
            <a:chExt cx="2039590" cy="2039590"/>
          </a:xfrm>
        </p:grpSpPr>
        <p:sp>
          <p:nvSpPr>
            <p:cNvPr id="158" name="Oval 157">
              <a:extLst>
                <a:ext uri="{FF2B5EF4-FFF2-40B4-BE49-F238E27FC236}">
                  <a16:creationId xmlns:a16="http://schemas.microsoft.com/office/drawing/2014/main" id="{CA1F6A4A-FCDB-44B6-A34C-701F4E59B407}"/>
                </a:ext>
              </a:extLst>
            </p:cNvPr>
            <p:cNvSpPr/>
            <p:nvPr/>
          </p:nvSpPr>
          <p:spPr>
            <a:xfrm>
              <a:off x="1780589" y="4393634"/>
              <a:ext cx="2039590" cy="2039590"/>
            </a:xfrm>
            <a:prstGeom prst="ellipse">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1" b="1" dirty="0">
                <a:latin typeface="Red Hat Display" panose="020B0604020202020204" charset="0"/>
              </a:endParaRPr>
            </a:p>
          </p:txBody>
        </p:sp>
        <p:sp>
          <p:nvSpPr>
            <p:cNvPr id="160" name="TextBox 159">
              <a:extLst>
                <a:ext uri="{FF2B5EF4-FFF2-40B4-BE49-F238E27FC236}">
                  <a16:creationId xmlns:a16="http://schemas.microsoft.com/office/drawing/2014/main" id="{B559216C-FE6F-420C-BB27-6031FDC86A73}"/>
                </a:ext>
              </a:extLst>
            </p:cNvPr>
            <p:cNvSpPr txBox="1"/>
            <p:nvPr/>
          </p:nvSpPr>
          <p:spPr>
            <a:xfrm>
              <a:off x="1943321" y="4739347"/>
              <a:ext cx="1703105" cy="1314236"/>
            </a:xfrm>
            <a:prstGeom prst="rect">
              <a:avLst/>
            </a:prstGeom>
            <a:noFill/>
          </p:spPr>
          <p:txBody>
            <a:bodyPr wrap="square">
              <a:spAutoFit/>
            </a:bodyPr>
            <a:lstStyle/>
            <a:p>
              <a:pPr algn="ctr"/>
              <a:r>
                <a:rPr lang="en-US" sz="1400" b="1" dirty="0">
                  <a:latin typeface="Red Hat Display" panose="020B0604020202020204" charset="0"/>
                </a:rPr>
                <a:t>Recommend</a:t>
              </a:r>
            </a:p>
            <a:p>
              <a:pPr algn="ctr"/>
              <a:r>
                <a:rPr lang="en-US" sz="1400" dirty="0">
                  <a:solidFill>
                    <a:schemeClr val="tx1">
                      <a:lumMod val="75000"/>
                    </a:schemeClr>
                  </a:solidFill>
                  <a:latin typeface="Red Hat Display" panose="02010503040201060303" pitchFamily="2" charset="0"/>
                </a:rPr>
                <a:t>Any insights to use certain spaces?</a:t>
              </a:r>
              <a:endParaRPr lang="en-US" sz="1400" b="1" dirty="0">
                <a:solidFill>
                  <a:schemeClr val="tx1">
                    <a:lumMod val="75000"/>
                  </a:schemeClr>
                </a:solidFill>
                <a:latin typeface="Red Hat Display" panose="020B0604020202020204" charset="0"/>
              </a:endParaRPr>
            </a:p>
            <a:p>
              <a:pPr algn="ctr"/>
              <a:endParaRPr lang="en-US" sz="1400" b="1" dirty="0">
                <a:solidFill>
                  <a:schemeClr val="tx1">
                    <a:lumMod val="75000"/>
                  </a:schemeClr>
                </a:solidFill>
                <a:latin typeface="Red Hat Display" panose="020B0604020202020204" charset="0"/>
              </a:endParaRPr>
            </a:p>
          </p:txBody>
        </p:sp>
      </p:grpSp>
      <p:grpSp>
        <p:nvGrpSpPr>
          <p:cNvPr id="169" name="Group 168">
            <a:extLst>
              <a:ext uri="{FF2B5EF4-FFF2-40B4-BE49-F238E27FC236}">
                <a16:creationId xmlns:a16="http://schemas.microsoft.com/office/drawing/2014/main" id="{E5392AAD-5CEF-44E2-A7AE-DCBD75F2C6E5}"/>
              </a:ext>
            </a:extLst>
          </p:cNvPr>
          <p:cNvGrpSpPr/>
          <p:nvPr/>
        </p:nvGrpSpPr>
        <p:grpSpPr>
          <a:xfrm>
            <a:off x="1899212" y="6729271"/>
            <a:ext cx="1826577" cy="1861454"/>
            <a:chOff x="7476973" y="2007154"/>
            <a:chExt cx="2039590" cy="2039590"/>
          </a:xfrm>
        </p:grpSpPr>
        <p:sp>
          <p:nvSpPr>
            <p:cNvPr id="112" name="Oval 111">
              <a:extLst>
                <a:ext uri="{FF2B5EF4-FFF2-40B4-BE49-F238E27FC236}">
                  <a16:creationId xmlns:a16="http://schemas.microsoft.com/office/drawing/2014/main" id="{F598D5BC-FC18-4A9C-A28F-80D0815A5B8C}"/>
                </a:ext>
              </a:extLst>
            </p:cNvPr>
            <p:cNvSpPr/>
            <p:nvPr/>
          </p:nvSpPr>
          <p:spPr>
            <a:xfrm>
              <a:off x="7476973" y="2007154"/>
              <a:ext cx="2039590" cy="2039590"/>
            </a:xfrm>
            <a:prstGeom prst="ellipse">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dirty="0">
                <a:latin typeface="Red Hat Display" panose="020B0604020202020204" charset="0"/>
              </a:endParaRPr>
            </a:p>
          </p:txBody>
        </p:sp>
        <p:sp>
          <p:nvSpPr>
            <p:cNvPr id="113" name="TextBox 112">
              <a:extLst>
                <a:ext uri="{FF2B5EF4-FFF2-40B4-BE49-F238E27FC236}">
                  <a16:creationId xmlns:a16="http://schemas.microsoft.com/office/drawing/2014/main" id="{67150AA1-877D-4E8C-8B2A-7E73D69C0311}"/>
                </a:ext>
              </a:extLst>
            </p:cNvPr>
            <p:cNvSpPr txBox="1"/>
            <p:nvPr/>
          </p:nvSpPr>
          <p:spPr>
            <a:xfrm>
              <a:off x="7503193" y="2262845"/>
              <a:ext cx="1982418" cy="1045412"/>
            </a:xfrm>
            <a:prstGeom prst="rect">
              <a:avLst/>
            </a:prstGeom>
            <a:noFill/>
          </p:spPr>
          <p:txBody>
            <a:bodyPr wrap="square">
              <a:spAutoFit/>
            </a:bodyPr>
            <a:lstStyle/>
            <a:p>
              <a:pPr algn="ctr"/>
              <a:r>
                <a:rPr lang="en-US" sz="1400" b="1" dirty="0">
                  <a:latin typeface="Red Hat Display" panose="020B0604020202020204" charset="0"/>
                </a:rPr>
                <a:t>Favorite </a:t>
              </a:r>
              <a:br>
                <a:rPr lang="en-US" sz="1400" b="1" dirty="0">
                  <a:latin typeface="Red Hat Display" panose="020B0604020202020204" charset="0"/>
                </a:rPr>
              </a:br>
              <a:r>
                <a:rPr lang="en-US" sz="1400" b="1" dirty="0">
                  <a:latin typeface="Red Hat Display" panose="020B0604020202020204" charset="0"/>
                </a:rPr>
                <a:t>Features</a:t>
              </a:r>
            </a:p>
            <a:p>
              <a:pPr algn="ctr"/>
              <a:r>
                <a:rPr lang="en-US" sz="1400" dirty="0">
                  <a:solidFill>
                    <a:schemeClr val="tx1">
                      <a:lumMod val="75000"/>
                    </a:schemeClr>
                  </a:solidFill>
                  <a:latin typeface="Red Hat Display" panose="02010503040201060303" pitchFamily="2" charset="0"/>
                </a:rPr>
                <a:t>What are your favorite features?</a:t>
              </a:r>
              <a:endParaRPr lang="en-US" sz="1400" b="1" dirty="0">
                <a:solidFill>
                  <a:schemeClr val="tx1">
                    <a:lumMod val="75000"/>
                  </a:schemeClr>
                </a:solidFill>
                <a:latin typeface="Red Hat Display" panose="02010503040201060303" pitchFamily="2" charset="0"/>
              </a:endParaRPr>
            </a:p>
          </p:txBody>
        </p:sp>
      </p:grpSp>
      <p:grpSp>
        <p:nvGrpSpPr>
          <p:cNvPr id="166" name="Group 165">
            <a:extLst>
              <a:ext uri="{FF2B5EF4-FFF2-40B4-BE49-F238E27FC236}">
                <a16:creationId xmlns:a16="http://schemas.microsoft.com/office/drawing/2014/main" id="{88293DC8-51BC-4001-BACA-8358ADB84E36}"/>
              </a:ext>
            </a:extLst>
          </p:cNvPr>
          <p:cNvGrpSpPr/>
          <p:nvPr/>
        </p:nvGrpSpPr>
        <p:grpSpPr>
          <a:xfrm>
            <a:off x="4114682" y="7045703"/>
            <a:ext cx="1826577" cy="1819065"/>
            <a:chOff x="8866344" y="4402022"/>
            <a:chExt cx="2039590" cy="2031202"/>
          </a:xfrm>
        </p:grpSpPr>
        <p:sp>
          <p:nvSpPr>
            <p:cNvPr id="163" name="Oval 162">
              <a:extLst>
                <a:ext uri="{FF2B5EF4-FFF2-40B4-BE49-F238E27FC236}">
                  <a16:creationId xmlns:a16="http://schemas.microsoft.com/office/drawing/2014/main" id="{666485B5-B3B5-4501-92A7-C05ECD2CB576}"/>
                </a:ext>
              </a:extLst>
            </p:cNvPr>
            <p:cNvSpPr/>
            <p:nvPr/>
          </p:nvSpPr>
          <p:spPr>
            <a:xfrm>
              <a:off x="8866344" y="4402022"/>
              <a:ext cx="2039590" cy="2031202"/>
            </a:xfrm>
            <a:prstGeom prst="ellipse">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1" b="1" dirty="0">
                <a:latin typeface="Red Hat Display" panose="020B0604020202020204" charset="0"/>
              </a:endParaRPr>
            </a:p>
          </p:txBody>
        </p:sp>
        <p:sp>
          <p:nvSpPr>
            <p:cNvPr id="165" name="TextBox 164">
              <a:extLst>
                <a:ext uri="{FF2B5EF4-FFF2-40B4-BE49-F238E27FC236}">
                  <a16:creationId xmlns:a16="http://schemas.microsoft.com/office/drawing/2014/main" id="{5C5899E4-E081-4D05-A9DF-7F6959A3BC41}"/>
                </a:ext>
              </a:extLst>
            </p:cNvPr>
            <p:cNvSpPr txBox="1"/>
            <p:nvPr/>
          </p:nvSpPr>
          <p:spPr>
            <a:xfrm>
              <a:off x="9034586" y="4801587"/>
              <a:ext cx="1703105" cy="1065374"/>
            </a:xfrm>
            <a:prstGeom prst="rect">
              <a:avLst/>
            </a:prstGeom>
            <a:noFill/>
          </p:spPr>
          <p:txBody>
            <a:bodyPr wrap="square">
              <a:spAutoFit/>
            </a:bodyPr>
            <a:lstStyle/>
            <a:p>
              <a:pPr algn="ctr"/>
              <a:r>
                <a:rPr lang="en-US" sz="1400" b="1" dirty="0">
                  <a:latin typeface="Red Hat Display" panose="020B0604020202020204" charset="0"/>
                </a:rPr>
                <a:t>Upgrades</a:t>
              </a:r>
            </a:p>
            <a:p>
              <a:pPr algn="ctr"/>
              <a:r>
                <a:rPr lang="en-US" sz="1400" dirty="0">
                  <a:solidFill>
                    <a:schemeClr val="tx1">
                      <a:lumMod val="75000"/>
                    </a:schemeClr>
                  </a:solidFill>
                  <a:latin typeface="Red Hat Display" panose="02010503040201060303" pitchFamily="2" charset="0"/>
                </a:rPr>
                <a:t>Have you done any upgrades to the home?</a:t>
              </a:r>
              <a:endParaRPr lang="en-US" sz="1400" b="1" dirty="0">
                <a:solidFill>
                  <a:schemeClr val="tx1">
                    <a:lumMod val="75000"/>
                  </a:schemeClr>
                </a:solidFill>
                <a:latin typeface="Red Hat Display" panose="02010503040201060303" pitchFamily="2" charset="0"/>
              </a:endParaRPr>
            </a:p>
          </p:txBody>
        </p:sp>
      </p:grpSp>
      <p:pic>
        <p:nvPicPr>
          <p:cNvPr id="28" name="Graphic 27">
            <a:extLst>
              <a:ext uri="{FF2B5EF4-FFF2-40B4-BE49-F238E27FC236}">
                <a16:creationId xmlns:a16="http://schemas.microsoft.com/office/drawing/2014/main" id="{99A6524A-9201-4186-80DA-D27001E80D8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flipH="1">
            <a:off x="5897663" y="8183663"/>
            <a:ext cx="960337" cy="960337"/>
          </a:xfrm>
          <a:prstGeom prst="rect">
            <a:avLst/>
          </a:prstGeom>
        </p:spPr>
      </p:pic>
      <p:pic>
        <p:nvPicPr>
          <p:cNvPr id="29" name="Picture 28" descr="A picture containing person, indoor, person, holding  Description automatically generated">
            <a:extLst>
              <a:ext uri="{FF2B5EF4-FFF2-40B4-BE49-F238E27FC236}">
                <a16:creationId xmlns:a16="http://schemas.microsoft.com/office/drawing/2014/main" id="{C23F71F5-8071-4280-BF32-757D69ACBC87}"/>
              </a:ext>
            </a:extLst>
          </p:cNvPr>
          <p:cNvPicPr>
            <a:picLocks noChangeAspect="1"/>
          </p:cNvPicPr>
          <p:nvPr/>
        </p:nvPicPr>
        <p:blipFill rotWithShape="1">
          <a:blip r:embed="rId6">
            <a:extLst>
              <a:ext uri="{28A0092B-C50C-407E-A947-70E740481C1C}">
                <a14:useLocalDpi xmlns:a14="http://schemas.microsoft.com/office/drawing/2010/main"/>
              </a:ext>
            </a:extLst>
          </a:blip>
          <a:srcRect l="18642" r="23163"/>
          <a:stretch/>
        </p:blipFill>
        <p:spPr>
          <a:xfrm>
            <a:off x="2239076" y="1766113"/>
            <a:ext cx="5341095" cy="5211743"/>
          </a:xfrm>
          <a:prstGeom prst="rect">
            <a:avLst/>
          </a:prstGeom>
        </p:spPr>
      </p:pic>
    </p:spTree>
    <p:extLst>
      <p:ext uri="{BB962C8B-B14F-4D97-AF65-F5344CB8AC3E}">
        <p14:creationId xmlns:p14="http://schemas.microsoft.com/office/powerpoint/2010/main" val="125930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23F454C-E06B-416E-92C3-9E6FDCD443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0" y="0"/>
            <a:ext cx="5677930" cy="5677930"/>
          </a:xfrm>
          <a:prstGeom prst="rect">
            <a:avLst/>
          </a:prstGeom>
        </p:spPr>
      </p:pic>
      <p:sp>
        <p:nvSpPr>
          <p:cNvPr id="3" name="Текст 7">
            <a:extLst>
              <a:ext uri="{FF2B5EF4-FFF2-40B4-BE49-F238E27FC236}">
                <a16:creationId xmlns:a16="http://schemas.microsoft.com/office/drawing/2014/main" id="{9EFF6CC2-C30B-4003-BECB-BA67A3ED9BDE}"/>
              </a:ext>
            </a:extLst>
          </p:cNvPr>
          <p:cNvSpPr txBox="1">
            <a:spLocks/>
          </p:cNvSpPr>
          <p:nvPr/>
        </p:nvSpPr>
        <p:spPr>
          <a:xfrm>
            <a:off x="666190" y="513774"/>
            <a:ext cx="4345547" cy="91423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68">
              <a:lnSpc>
                <a:spcPct val="80000"/>
              </a:lnSpc>
              <a:spcBef>
                <a:spcPts val="0"/>
              </a:spcBef>
              <a:buSzPct val="100000"/>
              <a:defRPr/>
            </a:pPr>
            <a:r>
              <a:rPr lang="en-US" sz="3600" dirty="0">
                <a:solidFill>
                  <a:schemeClr val="bg1"/>
                </a:solidFill>
                <a:latin typeface="Red Hat Display" panose="02010503040201060303" pitchFamily="2" charset="77"/>
              </a:rPr>
              <a:t>Marketing</a:t>
            </a:r>
          </a:p>
          <a:p>
            <a:pPr defTabSz="765168">
              <a:lnSpc>
                <a:spcPct val="80000"/>
              </a:lnSpc>
              <a:spcBef>
                <a:spcPts val="0"/>
              </a:spcBef>
              <a:buSzPct val="100000"/>
              <a:defRPr/>
            </a:pPr>
            <a:r>
              <a:rPr lang="en-US" sz="3600" b="0" dirty="0">
                <a:solidFill>
                  <a:schemeClr val="bg1"/>
                </a:solidFill>
                <a:latin typeface="Red Hat Display" panose="02010503040201060303" pitchFamily="2" charset="77"/>
              </a:rPr>
              <a:t>Plan</a:t>
            </a:r>
          </a:p>
        </p:txBody>
      </p:sp>
      <p:pic>
        <p:nvPicPr>
          <p:cNvPr id="15" name="Picture 14" descr="A person sitting at a table with a computer and smiling at the camera  Description automatically generated">
            <a:extLst>
              <a:ext uri="{FF2B5EF4-FFF2-40B4-BE49-F238E27FC236}">
                <a16:creationId xmlns:a16="http://schemas.microsoft.com/office/drawing/2014/main" id="{5CEFC6E4-91EC-4F1D-A654-3A616C1AD68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4010" t="8411" r="11834" b="199"/>
          <a:stretch/>
        </p:blipFill>
        <p:spPr>
          <a:xfrm>
            <a:off x="596778" y="2253552"/>
            <a:ext cx="5677931" cy="6387825"/>
          </a:xfrm>
          <a:prstGeom prst="round1Rect">
            <a:avLst>
              <a:gd name="adj" fmla="val 0"/>
            </a:avLst>
          </a:prstGeom>
        </p:spPr>
      </p:pic>
      <p:pic>
        <p:nvPicPr>
          <p:cNvPr id="23" name="Graphic 22">
            <a:extLst>
              <a:ext uri="{FF2B5EF4-FFF2-40B4-BE49-F238E27FC236}">
                <a16:creationId xmlns:a16="http://schemas.microsoft.com/office/drawing/2014/main" id="{7A8C361F-ACE8-49D3-8C45-A72BE145687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flipH="1">
            <a:off x="4565822" y="6851822"/>
            <a:ext cx="2292178" cy="2292178"/>
          </a:xfrm>
          <a:prstGeom prst="rect">
            <a:avLst/>
          </a:prstGeom>
        </p:spPr>
      </p:pic>
    </p:spTree>
    <p:extLst>
      <p:ext uri="{BB962C8B-B14F-4D97-AF65-F5344CB8AC3E}">
        <p14:creationId xmlns:p14="http://schemas.microsoft.com/office/powerpoint/2010/main" val="31541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6C6D2">
            <a:alpha val="10000"/>
          </a:srgbClr>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41D89C3C-C7E3-45C5-AC2F-8220C1F86797}"/>
              </a:ext>
            </a:extLst>
          </p:cNvPr>
          <p:cNvGrpSpPr/>
          <p:nvPr/>
        </p:nvGrpSpPr>
        <p:grpSpPr>
          <a:xfrm rot="16200000">
            <a:off x="-1147002" y="1142999"/>
            <a:ext cx="9144002" cy="6858000"/>
            <a:chOff x="0" y="1"/>
            <a:chExt cx="12192000" cy="6858000"/>
          </a:xfrm>
        </p:grpSpPr>
        <p:sp>
          <p:nvSpPr>
            <p:cNvPr id="43" name="Rectangle 42">
              <a:extLst>
                <a:ext uri="{FF2B5EF4-FFF2-40B4-BE49-F238E27FC236}">
                  <a16:creationId xmlns:a16="http://schemas.microsoft.com/office/drawing/2014/main" id="{6FF1DF1A-DC0D-4C0D-B85B-70B7166BC3AF}"/>
                </a:ext>
              </a:extLst>
            </p:cNvPr>
            <p:cNvSpPr/>
            <p:nvPr/>
          </p:nvSpPr>
          <p:spPr>
            <a:xfrm>
              <a:off x="0" y="1"/>
              <a:ext cx="2441199" cy="6858000"/>
            </a:xfrm>
            <a:prstGeom prst="rect">
              <a:avLst/>
            </a:prstGeom>
            <a:solidFill>
              <a:srgbClr val="F0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44" name="Rectangle 43">
              <a:extLst>
                <a:ext uri="{FF2B5EF4-FFF2-40B4-BE49-F238E27FC236}">
                  <a16:creationId xmlns:a16="http://schemas.microsoft.com/office/drawing/2014/main" id="{9AE00300-6CBA-4E9B-9246-6DBE6A0450AB}"/>
                </a:ext>
              </a:extLst>
            </p:cNvPr>
            <p:cNvSpPr/>
            <p:nvPr/>
          </p:nvSpPr>
          <p:spPr>
            <a:xfrm>
              <a:off x="4877003" y="1"/>
              <a:ext cx="2441199" cy="6858000"/>
            </a:xfrm>
            <a:prstGeom prst="rect">
              <a:avLst/>
            </a:prstGeom>
            <a:solidFill>
              <a:srgbClr val="F1EDEA"/>
            </a:solidFill>
            <a:ln>
              <a:solidFill>
                <a:srgbClr val="DED9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45" name="Rectangle 44">
              <a:extLst>
                <a:ext uri="{FF2B5EF4-FFF2-40B4-BE49-F238E27FC236}">
                  <a16:creationId xmlns:a16="http://schemas.microsoft.com/office/drawing/2014/main" id="{DE376088-B905-4603-89A0-096DC22219DD}"/>
                </a:ext>
              </a:extLst>
            </p:cNvPr>
            <p:cNvSpPr/>
            <p:nvPr/>
          </p:nvSpPr>
          <p:spPr>
            <a:xfrm>
              <a:off x="7313902" y="1"/>
              <a:ext cx="244119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sp>
          <p:nvSpPr>
            <p:cNvPr id="47" name="Rectangle 46">
              <a:extLst>
                <a:ext uri="{FF2B5EF4-FFF2-40B4-BE49-F238E27FC236}">
                  <a16:creationId xmlns:a16="http://schemas.microsoft.com/office/drawing/2014/main" id="{E576E044-8573-4728-930D-0DCA95241554}"/>
                </a:ext>
              </a:extLst>
            </p:cNvPr>
            <p:cNvSpPr/>
            <p:nvPr/>
          </p:nvSpPr>
          <p:spPr>
            <a:xfrm>
              <a:off x="9750801" y="1"/>
              <a:ext cx="2441199" cy="6858000"/>
            </a:xfrm>
            <a:prstGeom prst="rect">
              <a:avLst/>
            </a:prstGeom>
            <a:solidFill>
              <a:srgbClr val="D8D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Red Hat Display" panose="02010503040201060303" pitchFamily="2" charset="0"/>
                <a:ea typeface="+mn-ea"/>
                <a:cs typeface="+mn-cs"/>
              </a:endParaRPr>
            </a:p>
          </p:txBody>
        </p:sp>
      </p:grpSp>
      <p:sp>
        <p:nvSpPr>
          <p:cNvPr id="27" name="Rectangle 26">
            <a:extLst>
              <a:ext uri="{FF2B5EF4-FFF2-40B4-BE49-F238E27FC236}">
                <a16:creationId xmlns:a16="http://schemas.microsoft.com/office/drawing/2014/main" id="{1D6A77D2-DF8B-4932-BD76-35375C98904A}"/>
              </a:ext>
            </a:extLst>
          </p:cNvPr>
          <p:cNvSpPr/>
          <p:nvPr/>
        </p:nvSpPr>
        <p:spPr>
          <a:xfrm>
            <a:off x="1549125" y="4721650"/>
            <a:ext cx="1365171" cy="178639"/>
          </a:xfrm>
          <a:prstGeom prst="rect">
            <a:avLst/>
          </a:prstGeom>
          <a:noFill/>
          <a:ln>
            <a:noFill/>
          </a:ln>
        </p:spPr>
        <p:txBody>
          <a:bodyPr wrap="square">
            <a:spAutoFit/>
          </a:bodyPr>
          <a:lstStyle/>
          <a:p>
            <a:pPr algn="ctr" defTabSz="514304">
              <a:lnSpc>
                <a:spcPct val="80000"/>
              </a:lnSpc>
              <a:defRPr/>
            </a:pPr>
            <a:endParaRPr lang="en-US" sz="675" b="1" dirty="0">
              <a:solidFill>
                <a:schemeClr val="bg2">
                  <a:lumMod val="25000"/>
                </a:schemeClr>
              </a:solidFill>
              <a:latin typeface="Red Hat Display" panose="02010503040201060303" pitchFamily="2" charset="0"/>
            </a:endParaRPr>
          </a:p>
        </p:txBody>
      </p:sp>
      <p:sp>
        <p:nvSpPr>
          <p:cNvPr id="6" name="Rectangle 5">
            <a:extLst>
              <a:ext uri="{FF2B5EF4-FFF2-40B4-BE49-F238E27FC236}">
                <a16:creationId xmlns:a16="http://schemas.microsoft.com/office/drawing/2014/main" id="{2921679E-3669-43A7-8E09-D32D0B90424A}"/>
              </a:ext>
            </a:extLst>
          </p:cNvPr>
          <p:cNvSpPr/>
          <p:nvPr/>
        </p:nvSpPr>
        <p:spPr>
          <a:xfrm>
            <a:off x="3861873" y="3863904"/>
            <a:ext cx="2952587" cy="1754326"/>
          </a:xfrm>
          <a:prstGeom prst="rect">
            <a:avLst/>
          </a:prstGeom>
        </p:spPr>
        <p:txBody>
          <a:bodyPr wrap="square">
            <a:spAutoFit/>
          </a:bodyPr>
          <a:lstStyle/>
          <a:p>
            <a:pPr defTabSz="514304">
              <a:defRPr/>
            </a:pPr>
            <a:r>
              <a:rPr lang="en-US" sz="1200" b="1" dirty="0">
                <a:solidFill>
                  <a:schemeClr val="bg2">
                    <a:lumMod val="25000"/>
                  </a:schemeClr>
                </a:solidFill>
                <a:latin typeface="Red Hat Display" panose="02010503040201060303" pitchFamily="2" charset="0"/>
              </a:rPr>
              <a:t>TextERA Code</a:t>
            </a:r>
          </a:p>
          <a:p>
            <a:pPr defTabSz="514304"/>
            <a:r>
              <a:rPr lang="en-US" sz="1200" b="1" dirty="0">
                <a:solidFill>
                  <a:schemeClr val="bg2">
                    <a:lumMod val="25000"/>
                  </a:schemeClr>
                </a:solidFill>
                <a:latin typeface="Red Hat Display" panose="02010503040201060303" pitchFamily="2" charset="0"/>
              </a:rPr>
              <a:t>ERA.com</a:t>
            </a:r>
          </a:p>
          <a:p>
            <a:pPr defTabSz="514304"/>
            <a:r>
              <a:rPr lang="en-US" sz="1200" b="1" dirty="0">
                <a:solidFill>
                  <a:schemeClr val="bg2">
                    <a:lumMod val="25000"/>
                  </a:schemeClr>
                </a:solidFill>
                <a:latin typeface="Red Hat Display" panose="02010503040201060303" pitchFamily="2" charset="0"/>
              </a:rPr>
              <a:t>MLS</a:t>
            </a:r>
          </a:p>
          <a:p>
            <a:pPr defTabSz="514304"/>
            <a:r>
              <a:rPr lang="en-US" sz="1200" b="1" dirty="0">
                <a:solidFill>
                  <a:schemeClr val="bg2">
                    <a:lumMod val="25000"/>
                  </a:schemeClr>
                </a:solidFill>
                <a:latin typeface="Red Hat Display" panose="02010503040201060303" pitchFamily="2" charset="0"/>
              </a:rPr>
              <a:t>Property website</a:t>
            </a:r>
          </a:p>
          <a:p>
            <a:pPr defTabSz="514304"/>
            <a:r>
              <a:rPr lang="en-US" sz="1200" b="1" dirty="0">
                <a:solidFill>
                  <a:schemeClr val="bg2">
                    <a:lumMod val="25000"/>
                  </a:schemeClr>
                </a:solidFill>
                <a:latin typeface="Red Hat Display" panose="02010503040201060303" pitchFamily="2" charset="0"/>
              </a:rPr>
              <a:t>Listing detail page</a:t>
            </a:r>
          </a:p>
          <a:p>
            <a:pPr defTabSz="514304"/>
            <a:r>
              <a:rPr lang="en-US" sz="1200" b="1" dirty="0">
                <a:solidFill>
                  <a:schemeClr val="bg2">
                    <a:lumMod val="25000"/>
                  </a:schemeClr>
                </a:solidFill>
                <a:latin typeface="Red Hat Display" panose="02010503040201060303" pitchFamily="2" charset="0"/>
              </a:rPr>
              <a:t>Listing distribution &amp; SEM</a:t>
            </a:r>
          </a:p>
          <a:p>
            <a:pPr defTabSz="514304"/>
            <a:r>
              <a:rPr lang="en-US" sz="1200" b="1" dirty="0">
                <a:solidFill>
                  <a:schemeClr val="bg2">
                    <a:lumMod val="25000"/>
                  </a:schemeClr>
                </a:solidFill>
                <a:latin typeface="Red Hat Display" panose="02010503040201060303" pitchFamily="2" charset="0"/>
              </a:rPr>
              <a:t>Rapid response technology</a:t>
            </a:r>
          </a:p>
          <a:p>
            <a:pPr defTabSz="514304"/>
            <a:endParaRPr lang="en-US" sz="1200" b="1" dirty="0">
              <a:solidFill>
                <a:schemeClr val="bg2">
                  <a:lumMod val="25000"/>
                </a:schemeClr>
              </a:solidFill>
              <a:latin typeface="Red Hat Display" panose="02010503040201060303" pitchFamily="2" charset="0"/>
            </a:endParaRPr>
          </a:p>
          <a:p>
            <a:pPr defTabSz="514304">
              <a:defRPr/>
            </a:pPr>
            <a:endParaRPr lang="en-US" sz="1200" b="1" dirty="0">
              <a:solidFill>
                <a:schemeClr val="bg2">
                  <a:lumMod val="25000"/>
                </a:schemeClr>
              </a:solidFill>
              <a:latin typeface="Red Hat Display" panose="02010503040201060303" pitchFamily="2" charset="0"/>
            </a:endParaRPr>
          </a:p>
        </p:txBody>
      </p:sp>
      <p:sp>
        <p:nvSpPr>
          <p:cNvPr id="7" name="Rectangle 6">
            <a:extLst>
              <a:ext uri="{FF2B5EF4-FFF2-40B4-BE49-F238E27FC236}">
                <a16:creationId xmlns:a16="http://schemas.microsoft.com/office/drawing/2014/main" id="{4C6B9CB5-3698-400C-A9CD-E806CDA68795}"/>
              </a:ext>
            </a:extLst>
          </p:cNvPr>
          <p:cNvSpPr/>
          <p:nvPr/>
        </p:nvSpPr>
        <p:spPr>
          <a:xfrm>
            <a:off x="1881348" y="4311192"/>
            <a:ext cx="1463662" cy="493790"/>
          </a:xfrm>
          <a:prstGeom prst="rect">
            <a:avLst/>
          </a:prstGeom>
        </p:spPr>
        <p:txBody>
          <a:bodyPr wrap="square">
            <a:spAutoFit/>
          </a:bodyPr>
          <a:lstStyle/>
          <a:p>
            <a:pPr defTabSz="514304">
              <a:lnSpc>
                <a:spcPct val="80000"/>
              </a:lnSpc>
              <a:defRPr/>
            </a:pPr>
            <a:r>
              <a:rPr lang="en-US" sz="1600" b="1" dirty="0">
                <a:solidFill>
                  <a:schemeClr val="bg2">
                    <a:lumMod val="25000"/>
                  </a:schemeClr>
                </a:solidFill>
                <a:latin typeface="Red Hat Display" panose="02010503040201060303" pitchFamily="2" charset="0"/>
              </a:rPr>
              <a:t>Marketing your home</a:t>
            </a:r>
          </a:p>
        </p:txBody>
      </p:sp>
      <p:sp>
        <p:nvSpPr>
          <p:cNvPr id="8" name="Rectangle 7">
            <a:extLst>
              <a:ext uri="{FF2B5EF4-FFF2-40B4-BE49-F238E27FC236}">
                <a16:creationId xmlns:a16="http://schemas.microsoft.com/office/drawing/2014/main" id="{0F071E6C-11EE-4798-9ADE-880F190C7E21}"/>
              </a:ext>
            </a:extLst>
          </p:cNvPr>
          <p:cNvSpPr/>
          <p:nvPr/>
        </p:nvSpPr>
        <p:spPr>
          <a:xfrm>
            <a:off x="3861873" y="5716778"/>
            <a:ext cx="2076582" cy="1384995"/>
          </a:xfrm>
          <a:prstGeom prst="rect">
            <a:avLst/>
          </a:prstGeom>
        </p:spPr>
        <p:txBody>
          <a:bodyPr wrap="square">
            <a:spAutoFit/>
          </a:bodyPr>
          <a:lstStyle/>
          <a:p>
            <a:pPr defTabSz="514304"/>
            <a:r>
              <a:rPr lang="en-US" sz="1200" b="1" dirty="0">
                <a:solidFill>
                  <a:schemeClr val="bg2">
                    <a:lumMod val="25000"/>
                  </a:schemeClr>
                </a:solidFill>
                <a:latin typeface="Red Hat Display" panose="02010503040201060303" pitchFamily="2" charset="0"/>
              </a:rPr>
              <a:t>Social automation</a:t>
            </a:r>
          </a:p>
          <a:p>
            <a:pPr defTabSz="514304"/>
            <a:r>
              <a:rPr lang="en-US" sz="1200" b="1" dirty="0">
                <a:solidFill>
                  <a:schemeClr val="bg2">
                    <a:lumMod val="25000"/>
                  </a:schemeClr>
                </a:solidFill>
                <a:latin typeface="Red Hat Display" panose="02010503040201060303" pitchFamily="2" charset="0"/>
              </a:rPr>
              <a:t>Social boost</a:t>
            </a:r>
          </a:p>
          <a:p>
            <a:pPr defTabSz="514304"/>
            <a:r>
              <a:rPr lang="en-US" sz="1200" b="1" dirty="0">
                <a:solidFill>
                  <a:schemeClr val="bg2">
                    <a:lumMod val="25000"/>
                  </a:schemeClr>
                </a:solidFill>
                <a:latin typeface="Red Hat Display" panose="02010503040201060303" pitchFamily="2" charset="0"/>
              </a:rPr>
              <a:t>Email blasts</a:t>
            </a:r>
          </a:p>
          <a:p>
            <a:pPr defTabSz="514304"/>
            <a:r>
              <a:rPr lang="en-US" sz="1200" b="1" dirty="0">
                <a:solidFill>
                  <a:schemeClr val="bg2">
                    <a:lumMod val="25000"/>
                  </a:schemeClr>
                </a:solidFill>
                <a:latin typeface="Red Hat Display" panose="02010503040201060303" pitchFamily="2" charset="0"/>
              </a:rPr>
              <a:t>Flyers</a:t>
            </a:r>
          </a:p>
          <a:p>
            <a:pPr defTabSz="514304"/>
            <a:r>
              <a:rPr lang="en-US" sz="1200" b="1" dirty="0">
                <a:solidFill>
                  <a:schemeClr val="bg2">
                    <a:lumMod val="25000"/>
                  </a:schemeClr>
                </a:solidFill>
                <a:latin typeface="Red Hat Display" panose="02010503040201060303" pitchFamily="2" charset="0"/>
              </a:rPr>
              <a:t>Brochures</a:t>
            </a:r>
          </a:p>
          <a:p>
            <a:pPr defTabSz="514304"/>
            <a:r>
              <a:rPr lang="en-US" sz="1200" b="1" dirty="0">
                <a:solidFill>
                  <a:schemeClr val="bg2">
                    <a:lumMod val="25000"/>
                  </a:schemeClr>
                </a:solidFill>
                <a:latin typeface="Red Hat Display" panose="02010503040201060303" pitchFamily="2" charset="0"/>
              </a:rPr>
              <a:t>Postcards</a:t>
            </a:r>
            <a:br>
              <a:rPr lang="en-US" sz="1200" b="1" dirty="0">
                <a:solidFill>
                  <a:schemeClr val="bg2">
                    <a:lumMod val="25000"/>
                  </a:schemeClr>
                </a:solidFill>
                <a:latin typeface="Red Hat Display" panose="02010503040201060303" pitchFamily="2" charset="0"/>
              </a:rPr>
            </a:br>
            <a:r>
              <a:rPr lang="en-US" sz="1200" b="1" dirty="0">
                <a:solidFill>
                  <a:schemeClr val="bg2">
                    <a:lumMod val="25000"/>
                  </a:schemeClr>
                </a:solidFill>
                <a:latin typeface="Red Hat Display" panose="02010503040201060303" pitchFamily="2" charset="0"/>
              </a:rPr>
              <a:t>Buyer incentives</a:t>
            </a:r>
          </a:p>
        </p:txBody>
      </p:sp>
      <p:sp>
        <p:nvSpPr>
          <p:cNvPr id="9" name="Rectangle 8">
            <a:extLst>
              <a:ext uri="{FF2B5EF4-FFF2-40B4-BE49-F238E27FC236}">
                <a16:creationId xmlns:a16="http://schemas.microsoft.com/office/drawing/2014/main" id="{FEA76C4C-EF18-490B-ADC5-546FCD23762C}"/>
              </a:ext>
            </a:extLst>
          </p:cNvPr>
          <p:cNvSpPr/>
          <p:nvPr/>
        </p:nvSpPr>
        <p:spPr>
          <a:xfrm>
            <a:off x="1855630" y="6154964"/>
            <a:ext cx="1587262" cy="493790"/>
          </a:xfrm>
          <a:prstGeom prst="rect">
            <a:avLst/>
          </a:prstGeom>
        </p:spPr>
        <p:txBody>
          <a:bodyPr wrap="square">
            <a:spAutoFit/>
          </a:bodyPr>
          <a:lstStyle/>
          <a:p>
            <a:pPr defTabSz="514304">
              <a:lnSpc>
                <a:spcPct val="80000"/>
              </a:lnSpc>
              <a:defRPr/>
            </a:pPr>
            <a:r>
              <a:rPr lang="en-US" sz="1600" b="1" dirty="0">
                <a:solidFill>
                  <a:schemeClr val="bg2">
                    <a:lumMod val="25000"/>
                  </a:schemeClr>
                </a:solidFill>
                <a:latin typeface="Red Hat Display" panose="02010503040201060303" pitchFamily="2" charset="0"/>
              </a:rPr>
              <a:t>Attracting buyers</a:t>
            </a:r>
          </a:p>
        </p:txBody>
      </p:sp>
      <p:sp>
        <p:nvSpPr>
          <p:cNvPr id="10" name="Rectangle 9">
            <a:extLst>
              <a:ext uri="{FF2B5EF4-FFF2-40B4-BE49-F238E27FC236}">
                <a16:creationId xmlns:a16="http://schemas.microsoft.com/office/drawing/2014/main" id="{FAD5232C-BC53-491F-9257-9D0B1F40DC8C}"/>
              </a:ext>
            </a:extLst>
          </p:cNvPr>
          <p:cNvSpPr/>
          <p:nvPr/>
        </p:nvSpPr>
        <p:spPr>
          <a:xfrm>
            <a:off x="3861873" y="7823459"/>
            <a:ext cx="2633123" cy="830997"/>
          </a:xfrm>
          <a:prstGeom prst="rect">
            <a:avLst/>
          </a:prstGeom>
          <a:noFill/>
          <a:ln>
            <a:noFill/>
          </a:ln>
        </p:spPr>
        <p:txBody>
          <a:bodyPr wrap="square">
            <a:spAutoFit/>
          </a:bodyPr>
          <a:lstStyle/>
          <a:p>
            <a:pPr defTabSz="514304">
              <a:defRPr/>
            </a:pPr>
            <a:r>
              <a:rPr lang="en-US" sz="1200" b="1" dirty="0">
                <a:solidFill>
                  <a:schemeClr val="bg2">
                    <a:lumMod val="25000"/>
                  </a:schemeClr>
                </a:solidFill>
                <a:latin typeface="Red Hat Display" panose="02010503040201060303" pitchFamily="2" charset="0"/>
              </a:rPr>
              <a:t>Online analytics report</a:t>
            </a:r>
          </a:p>
          <a:p>
            <a:pPr defTabSz="514304">
              <a:defRPr/>
            </a:pPr>
            <a:r>
              <a:rPr lang="en-US" sz="1200" b="1" dirty="0">
                <a:solidFill>
                  <a:schemeClr val="bg2">
                    <a:lumMod val="25000"/>
                  </a:schemeClr>
                </a:solidFill>
                <a:latin typeface="Red Hat Display" panose="02010503040201060303" pitchFamily="2" charset="0"/>
              </a:rPr>
              <a:t>Buyer feedback</a:t>
            </a:r>
          </a:p>
          <a:p>
            <a:pPr defTabSz="514304"/>
            <a:r>
              <a:rPr lang="en-US" sz="1200" b="1" dirty="0">
                <a:solidFill>
                  <a:schemeClr val="bg2">
                    <a:lumMod val="25000"/>
                  </a:schemeClr>
                </a:solidFill>
                <a:latin typeface="Red Hat Display" panose="02010503040201060303" pitchFamily="2" charset="0"/>
              </a:rPr>
              <a:t>On-going Performance Analysis</a:t>
            </a:r>
          </a:p>
          <a:p>
            <a:pPr defTabSz="514304">
              <a:defRPr/>
            </a:pPr>
            <a:endParaRPr lang="en-US" sz="1200" b="1" dirty="0">
              <a:solidFill>
                <a:schemeClr val="bg2">
                  <a:lumMod val="25000"/>
                </a:schemeClr>
              </a:solidFill>
              <a:latin typeface="Red Hat Display" panose="02010503040201060303" pitchFamily="2" charset="0"/>
            </a:endParaRPr>
          </a:p>
        </p:txBody>
      </p:sp>
      <p:sp>
        <p:nvSpPr>
          <p:cNvPr id="11" name="Rectangle 10">
            <a:extLst>
              <a:ext uri="{FF2B5EF4-FFF2-40B4-BE49-F238E27FC236}">
                <a16:creationId xmlns:a16="http://schemas.microsoft.com/office/drawing/2014/main" id="{DED5AF72-5439-4D59-8E95-D5C1AA2C8A7E}"/>
              </a:ext>
            </a:extLst>
          </p:cNvPr>
          <p:cNvSpPr/>
          <p:nvPr/>
        </p:nvSpPr>
        <p:spPr>
          <a:xfrm>
            <a:off x="1881348" y="8090550"/>
            <a:ext cx="2173522" cy="296813"/>
          </a:xfrm>
          <a:prstGeom prst="rect">
            <a:avLst/>
          </a:prstGeom>
        </p:spPr>
        <p:txBody>
          <a:bodyPr wrap="square">
            <a:spAutoFit/>
          </a:bodyPr>
          <a:lstStyle/>
          <a:p>
            <a:pPr defTabSz="514304">
              <a:lnSpc>
                <a:spcPct val="80000"/>
              </a:lnSpc>
              <a:defRPr/>
            </a:pPr>
            <a:r>
              <a:rPr lang="en-US" sz="1600" b="1" dirty="0">
                <a:solidFill>
                  <a:schemeClr val="bg2">
                    <a:lumMod val="25000"/>
                  </a:schemeClr>
                </a:solidFill>
                <a:latin typeface="Red Hat Display" panose="02010503040201060303" pitchFamily="2" charset="0"/>
              </a:rPr>
              <a:t>Results</a:t>
            </a:r>
          </a:p>
        </p:txBody>
      </p:sp>
      <p:sp>
        <p:nvSpPr>
          <p:cNvPr id="46" name="Rectangle 45">
            <a:extLst>
              <a:ext uri="{FF2B5EF4-FFF2-40B4-BE49-F238E27FC236}">
                <a16:creationId xmlns:a16="http://schemas.microsoft.com/office/drawing/2014/main" id="{D47BA3F1-E603-4C9A-9A30-DF9613D77F15}"/>
              </a:ext>
            </a:extLst>
          </p:cNvPr>
          <p:cNvSpPr/>
          <p:nvPr/>
        </p:nvSpPr>
        <p:spPr>
          <a:xfrm>
            <a:off x="1843729" y="599999"/>
            <a:ext cx="1712271" cy="493790"/>
          </a:xfrm>
          <a:prstGeom prst="rect">
            <a:avLst/>
          </a:prstGeom>
        </p:spPr>
        <p:txBody>
          <a:bodyPr wrap="square">
            <a:spAutoFit/>
          </a:bodyPr>
          <a:lstStyle/>
          <a:p>
            <a:pPr defTabSz="514304">
              <a:lnSpc>
                <a:spcPct val="80000"/>
              </a:lnSpc>
              <a:defRPr/>
            </a:pPr>
            <a:r>
              <a:rPr lang="en-US" sz="1600" b="1" dirty="0">
                <a:solidFill>
                  <a:schemeClr val="bg2">
                    <a:lumMod val="25000"/>
                  </a:schemeClr>
                </a:solidFill>
                <a:latin typeface="Red Hat Display" panose="02010503040201060303" pitchFamily="2" charset="0"/>
              </a:rPr>
              <a:t>Get your home</a:t>
            </a:r>
          </a:p>
          <a:p>
            <a:pPr defTabSz="514304">
              <a:lnSpc>
                <a:spcPct val="80000"/>
              </a:lnSpc>
              <a:defRPr/>
            </a:pPr>
            <a:r>
              <a:rPr lang="en-US" sz="1600" b="1" dirty="0">
                <a:solidFill>
                  <a:schemeClr val="bg2">
                    <a:lumMod val="25000"/>
                  </a:schemeClr>
                </a:solidFill>
                <a:latin typeface="Red Hat Display" panose="02010503040201060303" pitchFamily="2" charset="0"/>
              </a:rPr>
              <a:t>market ready</a:t>
            </a:r>
          </a:p>
        </p:txBody>
      </p:sp>
      <p:sp>
        <p:nvSpPr>
          <p:cNvPr id="49" name="Rectangle 48">
            <a:extLst>
              <a:ext uri="{FF2B5EF4-FFF2-40B4-BE49-F238E27FC236}">
                <a16:creationId xmlns:a16="http://schemas.microsoft.com/office/drawing/2014/main" id="{18E4BE41-6D6D-4EDB-8CA9-4B416618873D}"/>
              </a:ext>
            </a:extLst>
          </p:cNvPr>
          <p:cNvSpPr/>
          <p:nvPr/>
        </p:nvSpPr>
        <p:spPr>
          <a:xfrm>
            <a:off x="3861873" y="246730"/>
            <a:ext cx="2583242" cy="1200329"/>
          </a:xfrm>
          <a:prstGeom prst="rect">
            <a:avLst/>
          </a:prstGeom>
          <a:ln>
            <a:noFill/>
          </a:ln>
        </p:spPr>
        <p:txBody>
          <a:bodyPr wrap="square">
            <a:spAutoFit/>
          </a:bodyPr>
          <a:lstStyle/>
          <a:p>
            <a:pPr defTabSz="514304">
              <a:defRPr/>
            </a:pPr>
            <a:r>
              <a:rPr lang="sv-SE" sz="1200" b="1" dirty="0">
                <a:solidFill>
                  <a:schemeClr val="bg2">
                    <a:lumMod val="25000"/>
                  </a:schemeClr>
                </a:solidFill>
                <a:latin typeface="Red Hat Display" panose="02010503040201060303" pitchFamily="2" charset="0"/>
              </a:rPr>
              <a:t>Preparation</a:t>
            </a:r>
          </a:p>
          <a:p>
            <a:pPr defTabSz="514304">
              <a:defRPr/>
            </a:pPr>
            <a:r>
              <a:rPr lang="sv-SE" sz="1200" b="1" dirty="0">
                <a:solidFill>
                  <a:schemeClr val="bg2">
                    <a:lumMod val="25000"/>
                  </a:schemeClr>
                </a:solidFill>
                <a:latin typeface="Red Hat Display" panose="02010503040201060303" pitchFamily="2" charset="0"/>
              </a:rPr>
              <a:t>Staging</a:t>
            </a:r>
          </a:p>
          <a:p>
            <a:pPr defTabSz="514304">
              <a:defRPr/>
            </a:pPr>
            <a:r>
              <a:rPr lang="sv-SE" sz="1200" b="1" dirty="0">
                <a:solidFill>
                  <a:schemeClr val="bg2">
                    <a:lumMod val="25000"/>
                  </a:schemeClr>
                </a:solidFill>
                <a:latin typeface="Red Hat Display" panose="02010503040201060303" pitchFamily="2" charset="0"/>
              </a:rPr>
              <a:t>Photography</a:t>
            </a:r>
          </a:p>
          <a:p>
            <a:pPr defTabSz="514304">
              <a:defRPr/>
            </a:pPr>
            <a:r>
              <a:rPr lang="sv-SE" sz="1200" b="1" dirty="0">
                <a:solidFill>
                  <a:schemeClr val="bg2">
                    <a:lumMod val="25000"/>
                  </a:schemeClr>
                </a:solidFill>
                <a:latin typeface="Red Hat Display" panose="02010503040201060303" pitchFamily="2" charset="0"/>
              </a:rPr>
              <a:t>Video</a:t>
            </a:r>
          </a:p>
          <a:p>
            <a:pPr defTabSz="514304">
              <a:defRPr/>
            </a:pPr>
            <a:r>
              <a:rPr lang="sv-SE" sz="1200" b="1" dirty="0">
                <a:solidFill>
                  <a:schemeClr val="bg2">
                    <a:lumMod val="25000"/>
                  </a:schemeClr>
                </a:solidFill>
                <a:latin typeface="Red Hat Display" panose="02010503040201060303" pitchFamily="2" charset="0"/>
              </a:rPr>
              <a:t>Seller Incentives</a:t>
            </a:r>
          </a:p>
          <a:p>
            <a:pPr defTabSz="514304">
              <a:defRPr/>
            </a:pPr>
            <a:r>
              <a:rPr lang="sv-SE" sz="1200" b="1" dirty="0">
                <a:solidFill>
                  <a:schemeClr val="bg2">
                    <a:lumMod val="25000"/>
                  </a:schemeClr>
                </a:solidFill>
                <a:latin typeface="Red Hat Display" panose="02010503040201060303" pitchFamily="2" charset="0"/>
              </a:rPr>
              <a:t>Yard sign</a:t>
            </a:r>
            <a:endParaRPr lang="en-US" sz="1200" b="1" dirty="0">
              <a:solidFill>
                <a:schemeClr val="bg2">
                  <a:lumMod val="25000"/>
                </a:schemeClr>
              </a:solidFill>
              <a:latin typeface="Red Hat Display" panose="02010503040201060303" pitchFamily="2" charset="0"/>
            </a:endParaRPr>
          </a:p>
        </p:txBody>
      </p:sp>
      <p:sp>
        <p:nvSpPr>
          <p:cNvPr id="28" name="Rectangle 27">
            <a:extLst>
              <a:ext uri="{FF2B5EF4-FFF2-40B4-BE49-F238E27FC236}">
                <a16:creationId xmlns:a16="http://schemas.microsoft.com/office/drawing/2014/main" id="{6B018CD2-A40E-4E4A-BF0F-DD9A53E1BDDA}"/>
              </a:ext>
            </a:extLst>
          </p:cNvPr>
          <p:cNvSpPr/>
          <p:nvPr/>
        </p:nvSpPr>
        <p:spPr>
          <a:xfrm>
            <a:off x="3861873" y="2161699"/>
            <a:ext cx="3248571" cy="1200329"/>
          </a:xfrm>
          <a:prstGeom prst="rect">
            <a:avLst/>
          </a:prstGeom>
          <a:ln>
            <a:noFill/>
          </a:ln>
        </p:spPr>
        <p:txBody>
          <a:bodyPr wrap="square">
            <a:spAutoFit/>
          </a:bodyPr>
          <a:lstStyle/>
          <a:p>
            <a:pPr defTabSz="514304">
              <a:defRPr/>
            </a:pPr>
            <a:r>
              <a:rPr lang="en-US" sz="1200" b="1" dirty="0">
                <a:solidFill>
                  <a:schemeClr val="bg2">
                    <a:lumMod val="25000"/>
                  </a:schemeClr>
                </a:solidFill>
                <a:latin typeface="Red Hat Display" panose="02010503040201060303" pitchFamily="2" charset="0"/>
              </a:rPr>
              <a:t>Schedule showings</a:t>
            </a:r>
          </a:p>
          <a:p>
            <a:pPr defTabSz="514304">
              <a:defRPr/>
            </a:pPr>
            <a:r>
              <a:rPr lang="en-US" sz="1200" b="1" dirty="0">
                <a:solidFill>
                  <a:schemeClr val="bg2">
                    <a:lumMod val="25000"/>
                  </a:schemeClr>
                </a:solidFill>
                <a:latin typeface="Red Hat Display" panose="02010503040201060303" pitchFamily="2" charset="0"/>
              </a:rPr>
              <a:t>Circle Prospecting</a:t>
            </a:r>
          </a:p>
          <a:p>
            <a:pPr defTabSz="514304">
              <a:defRPr/>
            </a:pPr>
            <a:r>
              <a:rPr lang="en-US" sz="1200" b="1" dirty="0">
                <a:solidFill>
                  <a:schemeClr val="bg2">
                    <a:lumMod val="25000"/>
                  </a:schemeClr>
                </a:solidFill>
                <a:latin typeface="Red Hat Display" panose="02010503040201060303" pitchFamily="2" charset="0"/>
              </a:rPr>
              <a:t>Consumer open house</a:t>
            </a:r>
          </a:p>
          <a:p>
            <a:pPr defTabSz="514304">
              <a:defRPr/>
            </a:pPr>
            <a:r>
              <a:rPr lang="en-US" sz="1200" b="1" dirty="0">
                <a:solidFill>
                  <a:schemeClr val="bg2">
                    <a:lumMod val="25000"/>
                  </a:schemeClr>
                </a:solidFill>
                <a:latin typeface="Red Hat Display" panose="02010503040201060303" pitchFamily="2" charset="0"/>
              </a:rPr>
              <a:t>Broker open house</a:t>
            </a:r>
          </a:p>
          <a:p>
            <a:pPr defTabSz="514304">
              <a:defRPr/>
            </a:pPr>
            <a:r>
              <a:rPr lang="en-US" sz="1200" b="1" dirty="0">
                <a:solidFill>
                  <a:schemeClr val="bg2">
                    <a:lumMod val="25000"/>
                  </a:schemeClr>
                </a:solidFill>
                <a:latin typeface="Red Hat Display" panose="02010503040201060303" pitchFamily="2" charset="0"/>
              </a:rPr>
              <a:t>Virtual open house</a:t>
            </a:r>
          </a:p>
          <a:p>
            <a:pPr defTabSz="514304">
              <a:defRPr/>
            </a:pPr>
            <a:r>
              <a:rPr lang="en-US" sz="1200" b="1" dirty="0">
                <a:solidFill>
                  <a:schemeClr val="bg2">
                    <a:lumMod val="25000"/>
                  </a:schemeClr>
                </a:solidFill>
                <a:latin typeface="Red Hat Display" panose="02010503040201060303" pitchFamily="2" charset="0"/>
              </a:rPr>
              <a:t>ERA Global Referral Network</a:t>
            </a:r>
          </a:p>
        </p:txBody>
      </p:sp>
      <p:sp>
        <p:nvSpPr>
          <p:cNvPr id="54" name="Rectangle 53">
            <a:extLst>
              <a:ext uri="{FF2B5EF4-FFF2-40B4-BE49-F238E27FC236}">
                <a16:creationId xmlns:a16="http://schemas.microsoft.com/office/drawing/2014/main" id="{A49E6401-4028-47D2-A489-07A8954BD80B}"/>
              </a:ext>
            </a:extLst>
          </p:cNvPr>
          <p:cNvSpPr/>
          <p:nvPr/>
        </p:nvSpPr>
        <p:spPr>
          <a:xfrm>
            <a:off x="1855630" y="2368651"/>
            <a:ext cx="1712271" cy="493790"/>
          </a:xfrm>
          <a:prstGeom prst="rect">
            <a:avLst/>
          </a:prstGeom>
        </p:spPr>
        <p:txBody>
          <a:bodyPr wrap="square">
            <a:spAutoFit/>
          </a:bodyPr>
          <a:lstStyle/>
          <a:p>
            <a:pPr defTabSz="514304">
              <a:lnSpc>
                <a:spcPct val="80000"/>
              </a:lnSpc>
              <a:defRPr/>
            </a:pPr>
            <a:r>
              <a:rPr lang="en-US" sz="1600" b="1" dirty="0">
                <a:solidFill>
                  <a:schemeClr val="bg2">
                    <a:lumMod val="25000"/>
                  </a:schemeClr>
                </a:solidFill>
                <a:latin typeface="Red Hat Display" panose="02010503040201060303" pitchFamily="2" charset="0"/>
              </a:rPr>
              <a:t>Leveraging relationships</a:t>
            </a:r>
          </a:p>
        </p:txBody>
      </p:sp>
      <p:pic>
        <p:nvPicPr>
          <p:cNvPr id="64" name="Graphic 63">
            <a:extLst>
              <a:ext uri="{FF2B5EF4-FFF2-40B4-BE49-F238E27FC236}">
                <a16:creationId xmlns:a16="http://schemas.microsoft.com/office/drawing/2014/main" id="{E9045772-00BB-4887-976B-49D2881CB9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8194" y="4140122"/>
            <a:ext cx="810092" cy="809162"/>
          </a:xfrm>
          <a:prstGeom prst="rect">
            <a:avLst/>
          </a:prstGeom>
        </p:spPr>
      </p:pic>
      <p:cxnSp>
        <p:nvCxnSpPr>
          <p:cNvPr id="71" name="Straight Connector 70">
            <a:extLst>
              <a:ext uri="{FF2B5EF4-FFF2-40B4-BE49-F238E27FC236}">
                <a16:creationId xmlns:a16="http://schemas.microsoft.com/office/drawing/2014/main" id="{5230A413-A2AC-434D-988C-3DF6702B3069}"/>
              </a:ext>
            </a:extLst>
          </p:cNvPr>
          <p:cNvCxnSpPr>
            <a:cxnSpLocks/>
          </p:cNvCxnSpPr>
          <p:nvPr/>
        </p:nvCxnSpPr>
        <p:spPr>
          <a:xfrm>
            <a:off x="3696305" y="246730"/>
            <a:ext cx="0" cy="12880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6" name="Graphic 75">
            <a:extLst>
              <a:ext uri="{FF2B5EF4-FFF2-40B4-BE49-F238E27FC236}">
                <a16:creationId xmlns:a16="http://schemas.microsoft.com/office/drawing/2014/main" id="{909E3B79-02FC-4AAB-AD70-D46D451126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393" y="6000194"/>
            <a:ext cx="727196" cy="798141"/>
          </a:xfrm>
          <a:prstGeom prst="rect">
            <a:avLst/>
          </a:prstGeom>
        </p:spPr>
      </p:pic>
      <p:pic>
        <p:nvPicPr>
          <p:cNvPr id="77" name="Graphic 76">
            <a:extLst>
              <a:ext uri="{FF2B5EF4-FFF2-40B4-BE49-F238E27FC236}">
                <a16:creationId xmlns:a16="http://schemas.microsoft.com/office/drawing/2014/main" id="{036DE1E2-AB83-44AB-B299-C3C5055A92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4392" y="2282730"/>
            <a:ext cx="813463" cy="892651"/>
          </a:xfrm>
          <a:prstGeom prst="rect">
            <a:avLst/>
          </a:prstGeom>
        </p:spPr>
      </p:pic>
      <p:pic>
        <p:nvPicPr>
          <p:cNvPr id="78" name="Graphic 77">
            <a:extLst>
              <a:ext uri="{FF2B5EF4-FFF2-40B4-BE49-F238E27FC236}">
                <a16:creationId xmlns:a16="http://schemas.microsoft.com/office/drawing/2014/main" id="{AA18B7D6-784C-4C0A-A78A-4D453EA730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2813" y="425117"/>
            <a:ext cx="1019215" cy="865784"/>
          </a:xfrm>
          <a:prstGeom prst="rect">
            <a:avLst/>
          </a:prstGeom>
        </p:spPr>
      </p:pic>
      <p:pic>
        <p:nvPicPr>
          <p:cNvPr id="79" name="Graphic 78">
            <a:extLst>
              <a:ext uri="{FF2B5EF4-FFF2-40B4-BE49-F238E27FC236}">
                <a16:creationId xmlns:a16="http://schemas.microsoft.com/office/drawing/2014/main" id="{EA1E5E48-4895-4F91-9F87-6E9696154C6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4392" y="7814503"/>
            <a:ext cx="733893" cy="733893"/>
          </a:xfrm>
          <a:prstGeom prst="rect">
            <a:avLst/>
          </a:prstGeom>
        </p:spPr>
      </p:pic>
      <p:cxnSp>
        <p:nvCxnSpPr>
          <p:cNvPr id="34" name="Straight Connector 33">
            <a:extLst>
              <a:ext uri="{FF2B5EF4-FFF2-40B4-BE49-F238E27FC236}">
                <a16:creationId xmlns:a16="http://schemas.microsoft.com/office/drawing/2014/main" id="{ED118ED9-A5EC-4E74-B6E2-0DF84E52BEA0}"/>
              </a:ext>
            </a:extLst>
          </p:cNvPr>
          <p:cNvCxnSpPr>
            <a:cxnSpLocks/>
          </p:cNvCxnSpPr>
          <p:nvPr/>
        </p:nvCxnSpPr>
        <p:spPr>
          <a:xfrm>
            <a:off x="3684210" y="2085031"/>
            <a:ext cx="0" cy="12880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2860C68-1A90-4134-A386-3A7097638061}"/>
              </a:ext>
            </a:extLst>
          </p:cNvPr>
          <p:cNvCxnSpPr>
            <a:cxnSpLocks/>
          </p:cNvCxnSpPr>
          <p:nvPr/>
        </p:nvCxnSpPr>
        <p:spPr>
          <a:xfrm>
            <a:off x="3672720" y="3927976"/>
            <a:ext cx="0" cy="12880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2B52E74-CB9F-442E-9EBF-4327B45F7A11}"/>
              </a:ext>
            </a:extLst>
          </p:cNvPr>
          <p:cNvCxnSpPr>
            <a:cxnSpLocks/>
          </p:cNvCxnSpPr>
          <p:nvPr/>
        </p:nvCxnSpPr>
        <p:spPr>
          <a:xfrm>
            <a:off x="3684210" y="5765251"/>
            <a:ext cx="0" cy="12880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15831D2-F9F4-4075-9ED7-B74C5207542B}"/>
              </a:ext>
            </a:extLst>
          </p:cNvPr>
          <p:cNvCxnSpPr>
            <a:cxnSpLocks/>
          </p:cNvCxnSpPr>
          <p:nvPr/>
        </p:nvCxnSpPr>
        <p:spPr>
          <a:xfrm>
            <a:off x="3696305" y="7584528"/>
            <a:ext cx="0" cy="12880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12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88578D20-A54A-4B1B-A723-6830A3C4E615}"/>
              </a:ext>
            </a:extLst>
          </p:cNvPr>
          <p:cNvSpPr/>
          <p:nvPr/>
        </p:nvSpPr>
        <p:spPr>
          <a:xfrm rot="16200000" flipH="1">
            <a:off x="2735006" y="5021014"/>
            <a:ext cx="1387977" cy="6857995"/>
          </a:xfrm>
          <a:prstGeom prst="rect">
            <a:avLst/>
          </a:prstGeom>
          <a:solidFill>
            <a:srgbClr val="C5C2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defRPr/>
            </a:pPr>
            <a:endParaRPr lang="en-US" dirty="0"/>
          </a:p>
        </p:txBody>
      </p:sp>
      <p:sp>
        <p:nvSpPr>
          <p:cNvPr id="64" name="Rectangle 63">
            <a:extLst>
              <a:ext uri="{FF2B5EF4-FFF2-40B4-BE49-F238E27FC236}">
                <a16:creationId xmlns:a16="http://schemas.microsoft.com/office/drawing/2014/main" id="{8DE71465-CC72-4AFC-9F42-875014701049}"/>
              </a:ext>
            </a:extLst>
          </p:cNvPr>
          <p:cNvSpPr/>
          <p:nvPr/>
        </p:nvSpPr>
        <p:spPr>
          <a:xfrm rot="16200000" flipH="1">
            <a:off x="3329026" y="2841735"/>
            <a:ext cx="1387977" cy="5669957"/>
          </a:xfrm>
          <a:prstGeom prst="rect">
            <a:avLst/>
          </a:prstGeom>
          <a:solidFill>
            <a:srgbClr val="CBD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defRPr/>
            </a:pPr>
            <a:endParaRPr lang="en-US" dirty="0"/>
          </a:p>
        </p:txBody>
      </p:sp>
      <p:sp>
        <p:nvSpPr>
          <p:cNvPr id="63" name="Rectangle 62">
            <a:extLst>
              <a:ext uri="{FF2B5EF4-FFF2-40B4-BE49-F238E27FC236}">
                <a16:creationId xmlns:a16="http://schemas.microsoft.com/office/drawing/2014/main" id="{BE7DE488-30DC-4140-8ABE-E7A30E4CD95E}"/>
              </a:ext>
            </a:extLst>
          </p:cNvPr>
          <p:cNvSpPr/>
          <p:nvPr/>
        </p:nvSpPr>
        <p:spPr>
          <a:xfrm rot="16200000" flipH="1">
            <a:off x="3635695" y="1765892"/>
            <a:ext cx="1387977" cy="5056631"/>
          </a:xfrm>
          <a:prstGeom prst="rect">
            <a:avLst/>
          </a:prstGeom>
          <a:solidFill>
            <a:srgbClr val="C5C2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defRPr/>
            </a:pPr>
            <a:endParaRPr lang="en-US" dirty="0"/>
          </a:p>
        </p:txBody>
      </p:sp>
      <p:sp>
        <p:nvSpPr>
          <p:cNvPr id="62" name="Rectangle 61">
            <a:extLst>
              <a:ext uri="{FF2B5EF4-FFF2-40B4-BE49-F238E27FC236}">
                <a16:creationId xmlns:a16="http://schemas.microsoft.com/office/drawing/2014/main" id="{DCDC319A-2276-4627-B809-887A5D7D8AE1}"/>
              </a:ext>
            </a:extLst>
          </p:cNvPr>
          <p:cNvSpPr/>
          <p:nvPr/>
        </p:nvSpPr>
        <p:spPr>
          <a:xfrm rot="16200000" flipH="1">
            <a:off x="3974022" y="716246"/>
            <a:ext cx="1387977" cy="4379968"/>
          </a:xfrm>
          <a:prstGeom prst="rect">
            <a:avLst/>
          </a:prstGeom>
          <a:solidFill>
            <a:srgbClr val="CBD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defRPr/>
            </a:pPr>
            <a:endParaRPr lang="en-US" dirty="0"/>
          </a:p>
        </p:txBody>
      </p:sp>
      <p:sp>
        <p:nvSpPr>
          <p:cNvPr id="65" name="Rectangle 64">
            <a:extLst>
              <a:ext uri="{FF2B5EF4-FFF2-40B4-BE49-F238E27FC236}">
                <a16:creationId xmlns:a16="http://schemas.microsoft.com/office/drawing/2014/main" id="{338184F3-4AC7-4BEB-AA94-B5B630BA9C5C}"/>
              </a:ext>
            </a:extLst>
          </p:cNvPr>
          <p:cNvSpPr/>
          <p:nvPr/>
        </p:nvSpPr>
        <p:spPr>
          <a:xfrm rot="16200000" flipH="1">
            <a:off x="3041392" y="3939921"/>
            <a:ext cx="1387977" cy="6245224"/>
          </a:xfrm>
          <a:prstGeom prst="rect">
            <a:avLst/>
          </a:prstGeom>
          <a:solidFill>
            <a:srgbClr val="C0B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04">
              <a:defRPr/>
            </a:pPr>
            <a:endParaRPr lang="en-US" dirty="0"/>
          </a:p>
        </p:txBody>
      </p:sp>
      <p:sp>
        <p:nvSpPr>
          <p:cNvPr id="28" name="Текст 78">
            <a:extLst>
              <a:ext uri="{FF2B5EF4-FFF2-40B4-BE49-F238E27FC236}">
                <a16:creationId xmlns:a16="http://schemas.microsoft.com/office/drawing/2014/main" id="{3DA60D88-397B-4112-8F73-9D1E9F33B312}"/>
              </a:ext>
            </a:extLst>
          </p:cNvPr>
          <p:cNvSpPr txBox="1">
            <a:spLocks/>
          </p:cNvSpPr>
          <p:nvPr/>
        </p:nvSpPr>
        <p:spPr>
          <a:xfrm rot="10800000" flipV="1">
            <a:off x="2141747" y="7901938"/>
            <a:ext cx="2448558" cy="104848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defRPr/>
            </a:pPr>
            <a:r>
              <a:rPr lang="en-US" sz="3200" dirty="0">
                <a:solidFill>
                  <a:schemeClr val="bg1"/>
                </a:solidFill>
              </a:rPr>
              <a:t> Preparation</a:t>
            </a:r>
            <a:endParaRPr kumimoji="0" lang="en-US" sz="3200" i="0" u="none" strike="noStrike" kern="1200" cap="none" spc="0" normalizeH="0" baseline="0" noProof="0" dirty="0">
              <a:ln>
                <a:noFill/>
              </a:ln>
              <a:solidFill>
                <a:schemeClr val="bg1"/>
              </a:solidFill>
              <a:effectLst/>
              <a:uLnTx/>
              <a:uFillTx/>
            </a:endParaRPr>
          </a:p>
        </p:txBody>
      </p:sp>
      <p:sp>
        <p:nvSpPr>
          <p:cNvPr id="32" name="Текст 78">
            <a:extLst>
              <a:ext uri="{FF2B5EF4-FFF2-40B4-BE49-F238E27FC236}">
                <a16:creationId xmlns:a16="http://schemas.microsoft.com/office/drawing/2014/main" id="{DB743D60-220B-470C-8E39-5F2653E398E8}"/>
              </a:ext>
            </a:extLst>
          </p:cNvPr>
          <p:cNvSpPr txBox="1">
            <a:spLocks/>
          </p:cNvSpPr>
          <p:nvPr/>
        </p:nvSpPr>
        <p:spPr>
          <a:xfrm rot="10800000" flipV="1">
            <a:off x="2894194" y="6487422"/>
            <a:ext cx="3179177" cy="104848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defRPr/>
            </a:pPr>
            <a:r>
              <a:rPr lang="en-US" sz="3200" dirty="0">
                <a:solidFill>
                  <a:schemeClr val="bg1"/>
                </a:solidFill>
              </a:rPr>
              <a:t>Staging</a:t>
            </a:r>
            <a:endParaRPr kumimoji="0" lang="en-US" sz="3200" i="0" u="none" strike="noStrike" kern="1200" cap="none" spc="0" normalizeH="0" baseline="0" noProof="0" dirty="0">
              <a:ln>
                <a:noFill/>
              </a:ln>
              <a:solidFill>
                <a:schemeClr val="bg1"/>
              </a:solidFill>
              <a:effectLst/>
              <a:uLnTx/>
              <a:uFillTx/>
            </a:endParaRPr>
          </a:p>
        </p:txBody>
      </p:sp>
      <p:sp>
        <p:nvSpPr>
          <p:cNvPr id="41" name="Текст 78">
            <a:extLst>
              <a:ext uri="{FF2B5EF4-FFF2-40B4-BE49-F238E27FC236}">
                <a16:creationId xmlns:a16="http://schemas.microsoft.com/office/drawing/2014/main" id="{46F54DE5-6DF2-4686-B80E-840ED67BE785}"/>
              </a:ext>
            </a:extLst>
          </p:cNvPr>
          <p:cNvSpPr txBox="1">
            <a:spLocks/>
          </p:cNvSpPr>
          <p:nvPr/>
        </p:nvSpPr>
        <p:spPr>
          <a:xfrm rot="10800000" flipV="1">
            <a:off x="2850503" y="5175772"/>
            <a:ext cx="3541050" cy="104848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defRPr/>
            </a:pPr>
            <a:r>
              <a:rPr lang="en-US" sz="3200" dirty="0">
                <a:solidFill>
                  <a:schemeClr val="bg1"/>
                </a:solidFill>
              </a:rPr>
              <a:t>Photography</a:t>
            </a:r>
          </a:p>
        </p:txBody>
      </p:sp>
      <p:sp>
        <p:nvSpPr>
          <p:cNvPr id="49" name="Текст 78">
            <a:extLst>
              <a:ext uri="{FF2B5EF4-FFF2-40B4-BE49-F238E27FC236}">
                <a16:creationId xmlns:a16="http://schemas.microsoft.com/office/drawing/2014/main" id="{F76AF908-1A63-4FE0-ABFA-56D29888EC59}"/>
              </a:ext>
            </a:extLst>
          </p:cNvPr>
          <p:cNvSpPr txBox="1">
            <a:spLocks/>
          </p:cNvSpPr>
          <p:nvPr/>
        </p:nvSpPr>
        <p:spPr>
          <a:xfrm rot="10800000" flipV="1">
            <a:off x="3735380" y="3784654"/>
            <a:ext cx="3179176" cy="104848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defRPr/>
            </a:pPr>
            <a:r>
              <a:rPr lang="en-US" sz="3200" dirty="0">
                <a:solidFill>
                  <a:schemeClr val="bg1"/>
                </a:solidFill>
              </a:rPr>
              <a:t>Video</a:t>
            </a:r>
            <a:endParaRPr kumimoji="0" lang="en-US" sz="3200" i="0" u="none" strike="noStrike" kern="1200" cap="none" spc="0" normalizeH="0" baseline="0" noProof="0" dirty="0">
              <a:ln>
                <a:noFill/>
              </a:ln>
              <a:solidFill>
                <a:schemeClr val="bg1"/>
              </a:solidFill>
              <a:effectLst/>
              <a:uLnTx/>
              <a:uFillTx/>
            </a:endParaRPr>
          </a:p>
        </p:txBody>
      </p:sp>
      <p:sp>
        <p:nvSpPr>
          <p:cNvPr id="54" name="Текст 78">
            <a:extLst>
              <a:ext uri="{FF2B5EF4-FFF2-40B4-BE49-F238E27FC236}">
                <a16:creationId xmlns:a16="http://schemas.microsoft.com/office/drawing/2014/main" id="{A1567168-988D-4CCC-95BE-CE5BE4620418}"/>
              </a:ext>
            </a:extLst>
          </p:cNvPr>
          <p:cNvSpPr txBox="1">
            <a:spLocks/>
          </p:cNvSpPr>
          <p:nvPr/>
        </p:nvSpPr>
        <p:spPr>
          <a:xfrm rot="10800000" flipV="1">
            <a:off x="3271348" y="2348777"/>
            <a:ext cx="3179176" cy="104848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defRPr/>
            </a:pPr>
            <a:r>
              <a:rPr lang="en-US" sz="3200" dirty="0">
                <a:solidFill>
                  <a:schemeClr val="bg1"/>
                </a:solidFill>
              </a:rPr>
              <a:t>Seller Incentives</a:t>
            </a:r>
            <a:endParaRPr kumimoji="0" lang="en-US" sz="3200" i="0" u="none" strike="noStrike" kern="1200" cap="none" spc="0" normalizeH="0" baseline="0" noProof="0" dirty="0">
              <a:ln>
                <a:noFill/>
              </a:ln>
              <a:solidFill>
                <a:schemeClr val="bg1"/>
              </a:solidFill>
              <a:effectLst/>
              <a:uLnTx/>
              <a:uFillTx/>
            </a:endParaRPr>
          </a:p>
        </p:txBody>
      </p:sp>
      <p:pic>
        <p:nvPicPr>
          <p:cNvPr id="60" name="Graphic 59">
            <a:extLst>
              <a:ext uri="{FF2B5EF4-FFF2-40B4-BE49-F238E27FC236}">
                <a16:creationId xmlns:a16="http://schemas.microsoft.com/office/drawing/2014/main" id="{D3FB3F88-1837-4E7F-ACD5-41E5E165556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flipH="1">
            <a:off x="-1" y="0"/>
            <a:ext cx="452747" cy="452747"/>
          </a:xfrm>
          <a:prstGeom prst="rect">
            <a:avLst/>
          </a:prstGeom>
        </p:spPr>
      </p:pic>
      <p:sp>
        <p:nvSpPr>
          <p:cNvPr id="61" name="Текст 7">
            <a:extLst>
              <a:ext uri="{FF2B5EF4-FFF2-40B4-BE49-F238E27FC236}">
                <a16:creationId xmlns:a16="http://schemas.microsoft.com/office/drawing/2014/main" id="{6599AC56-654F-4637-BE55-92439C45641F}"/>
              </a:ext>
            </a:extLst>
          </p:cNvPr>
          <p:cNvSpPr txBox="1">
            <a:spLocks/>
          </p:cNvSpPr>
          <p:nvPr/>
        </p:nvSpPr>
        <p:spPr>
          <a:xfrm>
            <a:off x="612766" y="546172"/>
            <a:ext cx="6245225" cy="186215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n-US" sz="3600" b="1" i="0" u="none" strike="noStrike" kern="1200" cap="none" spc="0" normalizeH="0" baseline="0" noProof="0" dirty="0">
                <a:ln>
                  <a:noFill/>
                </a:ln>
                <a:solidFill>
                  <a:schemeClr val="bg2">
                    <a:lumMod val="25000"/>
                  </a:schemeClr>
                </a:solidFill>
                <a:effectLst/>
                <a:uLnTx/>
                <a:uFillTx/>
                <a:latin typeface="Red Hat Display" panose="02010503040201060303" pitchFamily="2" charset="77"/>
                <a:ea typeface="+mn-ea"/>
                <a:cs typeface="+mn-cs"/>
              </a:rPr>
              <a:t>Steps to get your home </a:t>
            </a:r>
          </a:p>
          <a:p>
            <a:pPr marL="0" marR="0" lvl="0" indent="0" algn="l" defTabSz="1360314" rtl="0" eaLnBrk="1" fontAlgn="auto" latinLnBrk="0" hangingPunct="1">
              <a:lnSpc>
                <a:spcPct val="80000"/>
              </a:lnSpc>
              <a:spcBef>
                <a:spcPts val="0"/>
              </a:spcBef>
              <a:spcAft>
                <a:spcPts val="0"/>
              </a:spcAft>
              <a:buClrTx/>
              <a:buSzPct val="100000"/>
              <a:buFontTx/>
              <a:buNone/>
              <a:tabLst/>
              <a:defRPr/>
            </a:pPr>
            <a:r>
              <a:rPr kumimoji="0" lang="en-US" sz="3600" b="0" i="0" u="none" strike="noStrike" kern="1200" cap="none" spc="0" normalizeH="0" baseline="0" noProof="0" dirty="0">
                <a:ln>
                  <a:noFill/>
                </a:ln>
                <a:solidFill>
                  <a:schemeClr val="bg2">
                    <a:lumMod val="25000"/>
                  </a:schemeClr>
                </a:solidFill>
                <a:effectLst/>
                <a:uLnTx/>
                <a:uFillTx/>
                <a:latin typeface="Red Hat Display" panose="02010503040201060303" pitchFamily="2" charset="77"/>
                <a:ea typeface="+mn-ea"/>
                <a:cs typeface="+mn-cs"/>
              </a:rPr>
              <a:t>market ready</a:t>
            </a:r>
          </a:p>
        </p:txBody>
      </p:sp>
    </p:spTree>
    <p:extLst>
      <p:ext uri="{BB962C8B-B14F-4D97-AF65-F5344CB8AC3E}">
        <p14:creationId xmlns:p14="http://schemas.microsoft.com/office/powerpoint/2010/main" val="751765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descr="A person sitting at a table&#10;&#10;Description automatically generated">
            <a:extLst>
              <a:ext uri="{FF2B5EF4-FFF2-40B4-BE49-F238E27FC236}">
                <a16:creationId xmlns:a16="http://schemas.microsoft.com/office/drawing/2014/main" id="{BB9B6A2D-5FAF-4D45-B67D-34889DBAD319}"/>
              </a:ext>
            </a:extLst>
          </p:cNvPr>
          <p:cNvPicPr>
            <a:picLocks noChangeAspect="1"/>
          </p:cNvPicPr>
          <p:nvPr/>
        </p:nvPicPr>
        <p:blipFill rotWithShape="1">
          <a:blip r:embed="rId3">
            <a:extLst>
              <a:ext uri="{28A0092B-C50C-407E-A947-70E740481C1C}">
                <a14:useLocalDpi xmlns:a14="http://schemas.microsoft.com/office/drawing/2010/main"/>
              </a:ext>
            </a:extLst>
          </a:blip>
          <a:srcRect l="7198" t="24770" r="253" b="40728"/>
          <a:stretch/>
        </p:blipFill>
        <p:spPr>
          <a:xfrm flipH="1">
            <a:off x="0" y="0"/>
            <a:ext cx="6858000" cy="3829659"/>
          </a:xfrm>
          <a:prstGeom prst="rect">
            <a:avLst/>
          </a:prstGeom>
        </p:spPr>
      </p:pic>
      <p:pic>
        <p:nvPicPr>
          <p:cNvPr id="152" name="Graphic 151">
            <a:extLst>
              <a:ext uri="{FF2B5EF4-FFF2-40B4-BE49-F238E27FC236}">
                <a16:creationId xmlns:a16="http://schemas.microsoft.com/office/drawing/2014/main" id="{3405E73F-17F8-4F60-AD03-DBF240D517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0" y="986"/>
            <a:ext cx="4636545" cy="4266214"/>
          </a:xfrm>
          <a:prstGeom prst="rect">
            <a:avLst/>
          </a:prstGeom>
        </p:spPr>
      </p:pic>
      <p:sp>
        <p:nvSpPr>
          <p:cNvPr id="154" name="Текст 7">
            <a:extLst>
              <a:ext uri="{FF2B5EF4-FFF2-40B4-BE49-F238E27FC236}">
                <a16:creationId xmlns:a16="http://schemas.microsoft.com/office/drawing/2014/main" id="{4E387E7B-9DBB-4F63-B829-22FA2BA54671}"/>
              </a:ext>
            </a:extLst>
          </p:cNvPr>
          <p:cNvSpPr txBox="1">
            <a:spLocks/>
          </p:cNvSpPr>
          <p:nvPr/>
        </p:nvSpPr>
        <p:spPr>
          <a:xfrm>
            <a:off x="520036" y="371956"/>
            <a:ext cx="5565085" cy="496128"/>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68">
              <a:lnSpc>
                <a:spcPct val="80000"/>
              </a:lnSpc>
              <a:spcBef>
                <a:spcPts val="0"/>
              </a:spcBef>
              <a:buSzPct val="100000"/>
              <a:defRPr/>
            </a:pPr>
            <a:r>
              <a:rPr lang="en-US" sz="3600" dirty="0">
                <a:solidFill>
                  <a:schemeClr val="bg2">
                    <a:lumMod val="25000"/>
                  </a:schemeClr>
                </a:solidFill>
                <a:latin typeface="Red Hat Display" panose="02010503040201060303" pitchFamily="2" charset="77"/>
              </a:rPr>
              <a:t>Leveraging </a:t>
            </a:r>
          </a:p>
          <a:p>
            <a:pPr defTabSz="765168">
              <a:lnSpc>
                <a:spcPct val="80000"/>
              </a:lnSpc>
              <a:spcBef>
                <a:spcPts val="0"/>
              </a:spcBef>
              <a:buSzPct val="100000"/>
              <a:defRPr/>
            </a:pPr>
            <a:r>
              <a:rPr lang="en-US" sz="3600" b="0" dirty="0">
                <a:solidFill>
                  <a:schemeClr val="bg2">
                    <a:lumMod val="25000"/>
                  </a:schemeClr>
                </a:solidFill>
                <a:latin typeface="Red Hat Display" panose="02010503040201060303" pitchFamily="2" charset="77"/>
              </a:rPr>
              <a:t>relationships</a:t>
            </a:r>
          </a:p>
        </p:txBody>
      </p:sp>
      <p:sp>
        <p:nvSpPr>
          <p:cNvPr id="113" name="Rectangle 112">
            <a:extLst>
              <a:ext uri="{FF2B5EF4-FFF2-40B4-BE49-F238E27FC236}">
                <a16:creationId xmlns:a16="http://schemas.microsoft.com/office/drawing/2014/main" id="{CA45F01F-6D8B-4079-94A0-D0CB1F1FE9D2}"/>
              </a:ext>
            </a:extLst>
          </p:cNvPr>
          <p:cNvSpPr/>
          <p:nvPr/>
        </p:nvSpPr>
        <p:spPr>
          <a:xfrm rot="5400000">
            <a:off x="2615604" y="4894410"/>
            <a:ext cx="5303375" cy="3177387"/>
          </a:xfrm>
          <a:prstGeom prst="rect">
            <a:avLst/>
          </a:prstGeom>
          <a:solidFill>
            <a:srgbClr val="C5C2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69" name="Graphic 68">
            <a:extLst>
              <a:ext uri="{FF2B5EF4-FFF2-40B4-BE49-F238E27FC236}">
                <a16:creationId xmlns:a16="http://schemas.microsoft.com/office/drawing/2014/main" id="{C6CE001C-5C76-4E71-8341-735215CA863C}"/>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60" r="-934" b="8564"/>
          <a:stretch/>
        </p:blipFill>
        <p:spPr>
          <a:xfrm rot="10800000" flipH="1">
            <a:off x="-2084" y="3829659"/>
            <a:ext cx="5908794" cy="5313354"/>
          </a:xfrm>
          <a:prstGeom prst="rect">
            <a:avLst/>
          </a:prstGeom>
        </p:spPr>
      </p:pic>
      <p:pic>
        <p:nvPicPr>
          <p:cNvPr id="57" name="Graphic 56">
            <a:extLst>
              <a:ext uri="{FF2B5EF4-FFF2-40B4-BE49-F238E27FC236}">
                <a16:creationId xmlns:a16="http://schemas.microsoft.com/office/drawing/2014/main" id="{DB92CADE-C90F-4D6C-8919-387972DB63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465974" y="3829660"/>
            <a:ext cx="3915241" cy="3868472"/>
          </a:xfrm>
          <a:prstGeom prst="rect">
            <a:avLst/>
          </a:prstGeom>
        </p:spPr>
      </p:pic>
      <p:pic>
        <p:nvPicPr>
          <p:cNvPr id="17" name="Graphic 16">
            <a:extLst>
              <a:ext uri="{FF2B5EF4-FFF2-40B4-BE49-F238E27FC236}">
                <a16:creationId xmlns:a16="http://schemas.microsoft.com/office/drawing/2014/main" id="{B0DC6582-BC1A-4C4C-B8F2-C56CE581747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flipH="1">
            <a:off x="14482" y="6248142"/>
            <a:ext cx="2925752" cy="2886813"/>
          </a:xfrm>
          <a:prstGeom prst="rect">
            <a:avLst/>
          </a:prstGeom>
        </p:spPr>
      </p:pic>
      <p:pic>
        <p:nvPicPr>
          <p:cNvPr id="66" name="Graphic 65">
            <a:extLst>
              <a:ext uri="{FF2B5EF4-FFF2-40B4-BE49-F238E27FC236}">
                <a16:creationId xmlns:a16="http://schemas.microsoft.com/office/drawing/2014/main" id="{78555A81-6235-4F04-A737-88B98EF5B425}"/>
              </a:ext>
            </a:extLst>
          </p:cNvPr>
          <p:cNvPicPr>
            <a:picLocks noChangeAspect="1"/>
          </p:cNvPicPr>
          <p:nvPr/>
        </p:nvPicPr>
        <p:blipFill>
          <a:blip r:embed="rId8">
            <a:extLst>
              <a:ext uri="{96DAC541-7B7A-43D3-8B79-37D633B846F1}">
                <asvg:svgBlip xmlns:asvg="http://schemas.microsoft.com/office/drawing/2016/SVG/main" r:embed="rId12"/>
              </a:ext>
            </a:extLst>
          </a:blip>
          <a:stretch>
            <a:fillRect/>
          </a:stretch>
        </p:blipFill>
        <p:spPr>
          <a:xfrm rot="5400000" flipH="1">
            <a:off x="2925226" y="5215993"/>
            <a:ext cx="3933118" cy="3928402"/>
          </a:xfrm>
          <a:prstGeom prst="rect">
            <a:avLst/>
          </a:prstGeom>
        </p:spPr>
      </p:pic>
      <p:sp>
        <p:nvSpPr>
          <p:cNvPr id="105" name="Rectangle 104">
            <a:extLst>
              <a:ext uri="{FF2B5EF4-FFF2-40B4-BE49-F238E27FC236}">
                <a16:creationId xmlns:a16="http://schemas.microsoft.com/office/drawing/2014/main" id="{B1E62E7C-77C0-4F6B-92EC-0D7EAA67DD59}"/>
              </a:ext>
            </a:extLst>
          </p:cNvPr>
          <p:cNvSpPr/>
          <p:nvPr/>
        </p:nvSpPr>
        <p:spPr>
          <a:xfrm>
            <a:off x="4849273" y="4647949"/>
            <a:ext cx="1581683" cy="582215"/>
          </a:xfrm>
          <a:prstGeom prst="rect">
            <a:avLst/>
          </a:prstGeom>
        </p:spPr>
        <p:txBody>
          <a:bodyPr wrap="square" lIns="0">
            <a:spAutoFit/>
          </a:bodyPr>
          <a:lstStyle/>
          <a:p>
            <a:pPr algn="ctr">
              <a:lnSpc>
                <a:spcPct val="80000"/>
              </a:lnSpc>
            </a:pPr>
            <a:r>
              <a:rPr lang="en-US" b="1" dirty="0">
                <a:solidFill>
                  <a:schemeClr val="bg1"/>
                </a:solidFill>
                <a:latin typeface="Red Hat Display" panose="02010503040201060303" pitchFamily="2" charset="77"/>
              </a:rPr>
              <a:t>Broker </a:t>
            </a:r>
          </a:p>
          <a:p>
            <a:pPr algn="ctr">
              <a:lnSpc>
                <a:spcPct val="80000"/>
              </a:lnSpc>
            </a:pPr>
            <a:r>
              <a:rPr lang="en-US" b="1" dirty="0">
                <a:solidFill>
                  <a:schemeClr val="bg1"/>
                </a:solidFill>
                <a:latin typeface="Red Hat Display" panose="02010503040201060303" pitchFamily="2" charset="77"/>
              </a:rPr>
              <a:t>Open House</a:t>
            </a:r>
          </a:p>
        </p:txBody>
      </p:sp>
      <p:sp>
        <p:nvSpPr>
          <p:cNvPr id="107" name="Rectangle 106">
            <a:extLst>
              <a:ext uri="{FF2B5EF4-FFF2-40B4-BE49-F238E27FC236}">
                <a16:creationId xmlns:a16="http://schemas.microsoft.com/office/drawing/2014/main" id="{210BDEEB-5677-45CD-8425-E650078A8DF5}"/>
              </a:ext>
            </a:extLst>
          </p:cNvPr>
          <p:cNvSpPr/>
          <p:nvPr/>
        </p:nvSpPr>
        <p:spPr>
          <a:xfrm>
            <a:off x="2311016" y="4524647"/>
            <a:ext cx="1598338" cy="819383"/>
          </a:xfrm>
          <a:prstGeom prst="rect">
            <a:avLst/>
          </a:prstGeom>
        </p:spPr>
        <p:txBody>
          <a:bodyPr wrap="square" lIns="0">
            <a:spAutoFit/>
          </a:bodyPr>
          <a:lstStyle/>
          <a:p>
            <a:pPr algn="ctr">
              <a:lnSpc>
                <a:spcPct val="80000"/>
              </a:lnSpc>
            </a:pPr>
            <a:r>
              <a:rPr lang="en-US" b="1" dirty="0">
                <a:solidFill>
                  <a:schemeClr val="bg1"/>
                </a:solidFill>
                <a:latin typeface="Red Hat Display" panose="02010503040201060303" pitchFamily="2" charset="77"/>
              </a:rPr>
              <a:t>ERA Global Referral Network</a:t>
            </a:r>
          </a:p>
        </p:txBody>
      </p:sp>
      <p:sp>
        <p:nvSpPr>
          <p:cNvPr id="109" name="Rectangle 108">
            <a:extLst>
              <a:ext uri="{FF2B5EF4-FFF2-40B4-BE49-F238E27FC236}">
                <a16:creationId xmlns:a16="http://schemas.microsoft.com/office/drawing/2014/main" id="{C19FF285-0441-40D1-BB9A-4C1EC70CE2BC}"/>
              </a:ext>
            </a:extLst>
          </p:cNvPr>
          <p:cNvSpPr/>
          <p:nvPr/>
        </p:nvSpPr>
        <p:spPr>
          <a:xfrm>
            <a:off x="1069969" y="6345056"/>
            <a:ext cx="1664162" cy="542513"/>
          </a:xfrm>
          <a:prstGeom prst="rect">
            <a:avLst/>
          </a:prstGeom>
        </p:spPr>
        <p:txBody>
          <a:bodyPr wrap="square" lIns="0">
            <a:spAutoFit/>
          </a:bodyPr>
          <a:lstStyle/>
          <a:p>
            <a:pPr algn="ctr">
              <a:lnSpc>
                <a:spcPct val="80000"/>
              </a:lnSpc>
            </a:pPr>
            <a:r>
              <a:rPr lang="en-US" b="1" dirty="0">
                <a:solidFill>
                  <a:schemeClr val="bg1"/>
                </a:solidFill>
                <a:latin typeface="Red Hat Display" panose="02010503040201060303" pitchFamily="2" charset="77"/>
              </a:rPr>
              <a:t>Consumer</a:t>
            </a:r>
          </a:p>
          <a:p>
            <a:pPr algn="ctr">
              <a:lnSpc>
                <a:spcPct val="80000"/>
              </a:lnSpc>
            </a:pPr>
            <a:r>
              <a:rPr lang="en-US" b="1" dirty="0">
                <a:solidFill>
                  <a:schemeClr val="bg1"/>
                </a:solidFill>
                <a:latin typeface="Red Hat Display" panose="02010503040201060303" pitchFamily="2" charset="77"/>
              </a:rPr>
              <a:t>Open House</a:t>
            </a:r>
          </a:p>
        </p:txBody>
      </p:sp>
      <p:sp>
        <p:nvSpPr>
          <p:cNvPr id="111" name="Rectangle 110">
            <a:extLst>
              <a:ext uri="{FF2B5EF4-FFF2-40B4-BE49-F238E27FC236}">
                <a16:creationId xmlns:a16="http://schemas.microsoft.com/office/drawing/2014/main" id="{BD5DE359-7243-4D7D-A3E5-940B1EA408BB}"/>
              </a:ext>
            </a:extLst>
          </p:cNvPr>
          <p:cNvSpPr/>
          <p:nvPr/>
        </p:nvSpPr>
        <p:spPr>
          <a:xfrm>
            <a:off x="194923" y="8059138"/>
            <a:ext cx="1643334" cy="542513"/>
          </a:xfrm>
          <a:prstGeom prst="rect">
            <a:avLst/>
          </a:prstGeom>
        </p:spPr>
        <p:txBody>
          <a:bodyPr wrap="square" lIns="0">
            <a:spAutoFit/>
          </a:bodyPr>
          <a:lstStyle/>
          <a:p>
            <a:pPr algn="ctr">
              <a:lnSpc>
                <a:spcPct val="80000"/>
              </a:lnSpc>
            </a:pPr>
            <a:r>
              <a:rPr lang="en-US" b="1" dirty="0">
                <a:solidFill>
                  <a:schemeClr val="bg1"/>
                </a:solidFill>
                <a:latin typeface="Red Hat Display" panose="02010503040201060303" pitchFamily="2" charset="77"/>
              </a:rPr>
              <a:t>Schedule Showings</a:t>
            </a:r>
          </a:p>
        </p:txBody>
      </p:sp>
      <p:sp>
        <p:nvSpPr>
          <p:cNvPr id="120" name="Rectangle 119">
            <a:extLst>
              <a:ext uri="{FF2B5EF4-FFF2-40B4-BE49-F238E27FC236}">
                <a16:creationId xmlns:a16="http://schemas.microsoft.com/office/drawing/2014/main" id="{8045C458-95DC-40CE-AD21-6B4B5D621957}"/>
              </a:ext>
            </a:extLst>
          </p:cNvPr>
          <p:cNvSpPr/>
          <p:nvPr/>
        </p:nvSpPr>
        <p:spPr>
          <a:xfrm>
            <a:off x="4885205" y="7787882"/>
            <a:ext cx="1466303" cy="542513"/>
          </a:xfrm>
          <a:prstGeom prst="rect">
            <a:avLst/>
          </a:prstGeom>
        </p:spPr>
        <p:txBody>
          <a:bodyPr wrap="square" lIns="0">
            <a:spAutoFit/>
          </a:bodyPr>
          <a:lstStyle/>
          <a:p>
            <a:pPr algn="ctr">
              <a:lnSpc>
                <a:spcPct val="80000"/>
              </a:lnSpc>
            </a:pPr>
            <a:r>
              <a:rPr lang="en-US" b="1" dirty="0">
                <a:solidFill>
                  <a:schemeClr val="bg1"/>
                </a:solidFill>
                <a:latin typeface="Red Hat Display" panose="02010503040201060303" pitchFamily="2" charset="77"/>
              </a:rPr>
              <a:t>Stay Connected</a:t>
            </a:r>
          </a:p>
        </p:txBody>
      </p:sp>
    </p:spTree>
    <p:extLst>
      <p:ext uri="{BB962C8B-B14F-4D97-AF65-F5344CB8AC3E}">
        <p14:creationId xmlns:p14="http://schemas.microsoft.com/office/powerpoint/2010/main" val="3211795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Picture Placeholder 7">
            <a:extLst>
              <a:ext uri="{FF2B5EF4-FFF2-40B4-BE49-F238E27FC236}">
                <a16:creationId xmlns:a16="http://schemas.microsoft.com/office/drawing/2014/main" id="{B277D00E-983B-47BB-8B8E-92778D7DB8E8}"/>
              </a:ext>
            </a:extLst>
          </p:cNvPr>
          <p:cNvSpPr>
            <a:spLocks noGrp="1"/>
          </p:cNvSpPr>
          <p:nvPr/>
        </p:nvSpPr>
        <p:spPr>
          <a:xfrm rot="5400000">
            <a:off x="754439" y="4538396"/>
            <a:ext cx="1869748" cy="3392558"/>
          </a:xfrm>
          <a:prstGeom prst="rect">
            <a:avLst/>
          </a:prstGeom>
          <a:solidFill>
            <a:srgbClr val="C0B3B6"/>
          </a:solidFill>
          <a:ln>
            <a:noFill/>
          </a:ln>
        </p:spPr>
        <p:txBody>
          <a:bodyPr vert="horz" wrap="square" lIns="0" tIns="0" rIns="0" bIns="0" rtlCol="0" anchor="ctr">
            <a:noAutofit/>
          </a:bodyPr>
          <a:lstStyle/>
          <a:p>
            <a:endParaRPr lang="en-US" sz="1013" dirty="0"/>
          </a:p>
        </p:txBody>
      </p:sp>
      <p:sp>
        <p:nvSpPr>
          <p:cNvPr id="34" name="Picture Placeholder 7">
            <a:extLst>
              <a:ext uri="{FF2B5EF4-FFF2-40B4-BE49-F238E27FC236}">
                <a16:creationId xmlns:a16="http://schemas.microsoft.com/office/drawing/2014/main" id="{34ABF40B-01E8-4924-A100-3D148ED23FE5}"/>
              </a:ext>
            </a:extLst>
          </p:cNvPr>
          <p:cNvSpPr>
            <a:spLocks noGrp="1"/>
          </p:cNvSpPr>
          <p:nvPr/>
        </p:nvSpPr>
        <p:spPr>
          <a:xfrm rot="5400000">
            <a:off x="4255222" y="653302"/>
            <a:ext cx="1854912" cy="3334694"/>
          </a:xfrm>
          <a:prstGeom prst="rect">
            <a:avLst/>
          </a:prstGeom>
          <a:solidFill>
            <a:schemeClr val="bg1"/>
          </a:solidFill>
          <a:ln w="19050">
            <a:solidFill>
              <a:srgbClr val="E6E6E6"/>
            </a:solidFill>
          </a:ln>
        </p:spPr>
        <p:txBody>
          <a:bodyPr vert="horz" wrap="square" lIns="0" tIns="0" rIns="0" bIns="0" rtlCol="0" anchor="ctr">
            <a:noAutofit/>
          </a:bodyPr>
          <a:lstStyle/>
          <a:p>
            <a:endParaRPr lang="en-US" sz="1013" dirty="0"/>
          </a:p>
        </p:txBody>
      </p:sp>
      <p:pic>
        <p:nvPicPr>
          <p:cNvPr id="155" name="Picture 154">
            <a:extLst>
              <a:ext uri="{FF2B5EF4-FFF2-40B4-BE49-F238E27FC236}">
                <a16:creationId xmlns:a16="http://schemas.microsoft.com/office/drawing/2014/main" id="{09C02C1A-9021-4D9C-9ED2-8480FA2017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7917" r="1928" b="280"/>
          <a:stretch/>
        </p:blipFill>
        <p:spPr>
          <a:xfrm>
            <a:off x="0" y="3343660"/>
            <a:ext cx="3392559" cy="1851320"/>
          </a:xfrm>
          <a:prstGeom prst="round1Rect">
            <a:avLst>
              <a:gd name="adj" fmla="val 0"/>
            </a:avLst>
          </a:prstGeom>
        </p:spPr>
      </p:pic>
      <p:sp>
        <p:nvSpPr>
          <p:cNvPr id="54" name="Текст 7">
            <a:extLst>
              <a:ext uri="{FF2B5EF4-FFF2-40B4-BE49-F238E27FC236}">
                <a16:creationId xmlns:a16="http://schemas.microsoft.com/office/drawing/2014/main" id="{43B0170C-C9B8-45D3-9733-695F32350EFF}"/>
              </a:ext>
            </a:extLst>
          </p:cNvPr>
          <p:cNvSpPr txBox="1">
            <a:spLocks/>
          </p:cNvSpPr>
          <p:nvPr/>
        </p:nvSpPr>
        <p:spPr>
          <a:xfrm>
            <a:off x="645319" y="495104"/>
            <a:ext cx="5565085" cy="496128"/>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68">
              <a:lnSpc>
                <a:spcPct val="80000"/>
              </a:lnSpc>
              <a:spcBef>
                <a:spcPts val="0"/>
              </a:spcBef>
              <a:buSzPct val="100000"/>
              <a:defRPr/>
            </a:pPr>
            <a:r>
              <a:rPr lang="en-US" sz="3600" dirty="0">
                <a:solidFill>
                  <a:schemeClr val="bg2">
                    <a:lumMod val="25000"/>
                  </a:schemeClr>
                </a:solidFill>
                <a:latin typeface="Red Hat Display" panose="02010503040201060303" pitchFamily="2" charset="77"/>
              </a:rPr>
              <a:t>Marketing </a:t>
            </a:r>
            <a:r>
              <a:rPr lang="en-US" sz="3600" b="0" dirty="0">
                <a:solidFill>
                  <a:schemeClr val="bg2">
                    <a:lumMod val="25000"/>
                  </a:schemeClr>
                </a:solidFill>
                <a:latin typeface="Red Hat Display" panose="02010503040201060303" pitchFamily="2" charset="77"/>
              </a:rPr>
              <a:t>your home</a:t>
            </a:r>
          </a:p>
        </p:txBody>
      </p:sp>
      <p:sp>
        <p:nvSpPr>
          <p:cNvPr id="23" name="Picture Placeholder 7">
            <a:extLst>
              <a:ext uri="{FF2B5EF4-FFF2-40B4-BE49-F238E27FC236}">
                <a16:creationId xmlns:a16="http://schemas.microsoft.com/office/drawing/2014/main" id="{F5DCFEFE-7CC5-47C6-9743-7A289E4011C2}"/>
              </a:ext>
            </a:extLst>
          </p:cNvPr>
          <p:cNvSpPr>
            <a:spLocks noGrp="1"/>
          </p:cNvSpPr>
          <p:nvPr/>
        </p:nvSpPr>
        <p:spPr>
          <a:xfrm rot="5400000">
            <a:off x="4251847" y="6537847"/>
            <a:ext cx="1869632" cy="3342673"/>
          </a:xfrm>
          <a:prstGeom prst="rect">
            <a:avLst/>
          </a:prstGeom>
          <a:solidFill>
            <a:srgbClr val="CBD6DF"/>
          </a:solidFill>
          <a:ln>
            <a:noFill/>
          </a:ln>
        </p:spPr>
        <p:txBody>
          <a:bodyPr vert="horz" wrap="square" lIns="0" tIns="0" rIns="0" bIns="0" rtlCol="0" anchor="ctr">
            <a:noAutofit/>
          </a:bodyPr>
          <a:lstStyle/>
          <a:p>
            <a:endParaRPr lang="en-US" sz="1013" dirty="0"/>
          </a:p>
        </p:txBody>
      </p:sp>
      <p:sp>
        <p:nvSpPr>
          <p:cNvPr id="66" name="Picture Placeholder 7">
            <a:extLst>
              <a:ext uri="{FF2B5EF4-FFF2-40B4-BE49-F238E27FC236}">
                <a16:creationId xmlns:a16="http://schemas.microsoft.com/office/drawing/2014/main" id="{9AAB2D85-20B5-489B-87EA-29242FBE44AC}"/>
              </a:ext>
            </a:extLst>
          </p:cNvPr>
          <p:cNvSpPr>
            <a:spLocks noGrp="1"/>
          </p:cNvSpPr>
          <p:nvPr/>
        </p:nvSpPr>
        <p:spPr>
          <a:xfrm rot="5400000">
            <a:off x="751541" y="6522707"/>
            <a:ext cx="1869747" cy="3372839"/>
          </a:xfrm>
          <a:prstGeom prst="rect">
            <a:avLst/>
          </a:prstGeom>
          <a:solidFill>
            <a:schemeClr val="bg1"/>
          </a:solidFill>
          <a:ln w="19050">
            <a:solidFill>
              <a:srgbClr val="E6E6E6"/>
            </a:solidFill>
          </a:ln>
        </p:spPr>
        <p:txBody>
          <a:bodyPr vert="horz" wrap="square" lIns="0" tIns="0" rIns="0" bIns="0" rtlCol="0" anchor="ctr">
            <a:noAutofit/>
          </a:bodyPr>
          <a:lstStyle/>
          <a:p>
            <a:endParaRPr lang="en-US" sz="1013" dirty="0"/>
          </a:p>
        </p:txBody>
      </p:sp>
      <p:sp>
        <p:nvSpPr>
          <p:cNvPr id="86" name="Picture Placeholder 7">
            <a:extLst>
              <a:ext uri="{FF2B5EF4-FFF2-40B4-BE49-F238E27FC236}">
                <a16:creationId xmlns:a16="http://schemas.microsoft.com/office/drawing/2014/main" id="{5ABB079B-EB51-4BD7-ABCF-ED1483EF41C0}"/>
              </a:ext>
            </a:extLst>
          </p:cNvPr>
          <p:cNvSpPr>
            <a:spLocks noGrp="1"/>
          </p:cNvSpPr>
          <p:nvPr/>
        </p:nvSpPr>
        <p:spPr>
          <a:xfrm rot="5400000">
            <a:off x="4254082" y="2591177"/>
            <a:ext cx="1854908" cy="3352927"/>
          </a:xfrm>
          <a:prstGeom prst="rect">
            <a:avLst/>
          </a:prstGeom>
          <a:solidFill>
            <a:srgbClr val="C5C2D1"/>
          </a:solidFill>
          <a:ln>
            <a:noFill/>
          </a:ln>
        </p:spPr>
        <p:txBody>
          <a:bodyPr vert="horz" wrap="square" lIns="0" tIns="0" rIns="0" bIns="0" rtlCol="0" anchor="ctr">
            <a:noAutofit/>
          </a:bodyPr>
          <a:lstStyle/>
          <a:p>
            <a:endParaRPr lang="en-US" sz="1013" dirty="0"/>
          </a:p>
        </p:txBody>
      </p:sp>
      <p:sp>
        <p:nvSpPr>
          <p:cNvPr id="88" name="Picture Placeholder 7">
            <a:extLst>
              <a:ext uri="{FF2B5EF4-FFF2-40B4-BE49-F238E27FC236}">
                <a16:creationId xmlns:a16="http://schemas.microsoft.com/office/drawing/2014/main" id="{257508E7-7884-4D13-8596-3E2B12E07DA6}"/>
              </a:ext>
            </a:extLst>
          </p:cNvPr>
          <p:cNvSpPr>
            <a:spLocks noGrp="1"/>
          </p:cNvSpPr>
          <p:nvPr/>
        </p:nvSpPr>
        <p:spPr>
          <a:xfrm rot="5400000">
            <a:off x="768040" y="629711"/>
            <a:ext cx="1854910" cy="3394117"/>
          </a:xfrm>
          <a:prstGeom prst="rect">
            <a:avLst/>
          </a:prstGeom>
          <a:solidFill>
            <a:srgbClr val="CBD6DF"/>
          </a:solidFill>
          <a:ln>
            <a:noFill/>
          </a:ln>
        </p:spPr>
        <p:txBody>
          <a:bodyPr vert="horz" wrap="square" lIns="0" tIns="0" rIns="0" bIns="0" rtlCol="0" anchor="ctr">
            <a:noAutofit/>
          </a:bodyPr>
          <a:lstStyle/>
          <a:p>
            <a:endParaRPr lang="en-US" sz="1013" dirty="0"/>
          </a:p>
        </p:txBody>
      </p:sp>
      <p:sp>
        <p:nvSpPr>
          <p:cNvPr id="6" name="Graphic 100">
            <a:extLst>
              <a:ext uri="{FF2B5EF4-FFF2-40B4-BE49-F238E27FC236}">
                <a16:creationId xmlns:a16="http://schemas.microsoft.com/office/drawing/2014/main" id="{492761CF-3B87-4B97-B101-A3E4459648BF}"/>
              </a:ext>
            </a:extLst>
          </p:cNvPr>
          <p:cNvSpPr/>
          <p:nvPr/>
        </p:nvSpPr>
        <p:spPr>
          <a:xfrm>
            <a:off x="0" y="3340187"/>
            <a:ext cx="631224" cy="632198"/>
          </a:xfrm>
          <a:custGeom>
            <a:avLst/>
            <a:gdLst>
              <a:gd name="connsiteX0" fmla="*/ 136793 w 410363"/>
              <a:gd name="connsiteY0" fmla="*/ 0 h 410363"/>
              <a:gd name="connsiteX1" fmla="*/ 0 w 410363"/>
              <a:gd name="connsiteY1" fmla="*/ 8 h 410363"/>
              <a:gd name="connsiteX2" fmla="*/ 0 w 410363"/>
              <a:gd name="connsiteY2" fmla="*/ 410363 h 410363"/>
              <a:gd name="connsiteX3" fmla="*/ 410363 w 410363"/>
              <a:gd name="connsiteY3" fmla="*/ 0 h 410363"/>
            </a:gdLst>
            <a:ahLst/>
            <a:cxnLst>
              <a:cxn ang="0">
                <a:pos x="connsiteX0" y="connsiteY0"/>
              </a:cxn>
              <a:cxn ang="0">
                <a:pos x="connsiteX1" y="connsiteY1"/>
              </a:cxn>
              <a:cxn ang="0">
                <a:pos x="connsiteX2" y="connsiteY2"/>
              </a:cxn>
              <a:cxn ang="0">
                <a:pos x="connsiteX3" y="connsiteY3"/>
              </a:cxn>
            </a:cxnLst>
            <a:rect l="l" t="t" r="r" b="b"/>
            <a:pathLst>
              <a:path w="410363" h="410363">
                <a:moveTo>
                  <a:pt x="136793" y="0"/>
                </a:moveTo>
                <a:lnTo>
                  <a:pt x="0" y="8"/>
                </a:lnTo>
                <a:lnTo>
                  <a:pt x="0" y="410363"/>
                </a:lnTo>
                <a:lnTo>
                  <a:pt x="410363" y="0"/>
                </a:lnTo>
                <a:close/>
              </a:path>
            </a:pathLst>
          </a:custGeom>
          <a:solidFill>
            <a:srgbClr val="C0B3B6"/>
          </a:solidFill>
          <a:ln w="819" cap="flat">
            <a:noFill/>
            <a:prstDash val="solid"/>
            <a:miter/>
          </a:ln>
        </p:spPr>
        <p:txBody>
          <a:bodyPr rtlCol="0" anchor="ctr"/>
          <a:lstStyle/>
          <a:p>
            <a:endParaRPr lang="en-US"/>
          </a:p>
        </p:txBody>
      </p:sp>
      <p:pic>
        <p:nvPicPr>
          <p:cNvPr id="111" name="Picture 2" descr="Google">
            <a:extLst>
              <a:ext uri="{FF2B5EF4-FFF2-40B4-BE49-F238E27FC236}">
                <a16:creationId xmlns:a16="http://schemas.microsoft.com/office/drawing/2014/main" id="{B81EF4ED-D28D-4583-96E8-1506183A134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50146" y="8119566"/>
            <a:ext cx="1003557" cy="404940"/>
          </a:xfrm>
          <a:prstGeom prst="rect">
            <a:avLst/>
          </a:prstGeom>
          <a:noFill/>
          <a:extLst>
            <a:ext uri="{909E8E84-426E-40DD-AFC4-6F175D3DCCD1}">
              <a14:hiddenFill xmlns:a14="http://schemas.microsoft.com/office/drawing/2010/main">
                <a:solidFill>
                  <a:srgbClr val="FFFFFF"/>
                </a:solidFill>
              </a14:hiddenFill>
            </a:ext>
          </a:extLst>
        </p:spPr>
      </p:pic>
      <p:sp>
        <p:nvSpPr>
          <p:cNvPr id="113" name="Rectangle 112">
            <a:extLst>
              <a:ext uri="{FF2B5EF4-FFF2-40B4-BE49-F238E27FC236}">
                <a16:creationId xmlns:a16="http://schemas.microsoft.com/office/drawing/2014/main" id="{938CC93A-04A9-45EA-A66E-CDB1AB9D617B}"/>
              </a:ext>
            </a:extLst>
          </p:cNvPr>
          <p:cNvSpPr/>
          <p:nvPr/>
        </p:nvSpPr>
        <p:spPr>
          <a:xfrm>
            <a:off x="3520057" y="7942993"/>
            <a:ext cx="3368417" cy="594202"/>
          </a:xfrm>
          <a:prstGeom prst="rect">
            <a:avLst/>
          </a:prstGeom>
        </p:spPr>
        <p:txBody>
          <a:bodyPr wrap="square" lIns="0">
            <a:spAutoFit/>
          </a:bodyPr>
          <a:lstStyle/>
          <a:p>
            <a:pPr algn="ctr">
              <a:lnSpc>
                <a:spcPct val="80000"/>
              </a:lnSpc>
            </a:pPr>
            <a:r>
              <a:rPr lang="en-US" sz="2000" b="1" dirty="0">
                <a:solidFill>
                  <a:schemeClr val="bg2">
                    <a:lumMod val="25000"/>
                  </a:schemeClr>
                </a:solidFill>
                <a:latin typeface="Red Hat Display" panose="02010503040201060303" pitchFamily="2" charset="77"/>
              </a:rPr>
              <a:t>Property</a:t>
            </a:r>
          </a:p>
          <a:p>
            <a:pPr algn="ctr">
              <a:lnSpc>
                <a:spcPct val="80000"/>
              </a:lnSpc>
            </a:pPr>
            <a:r>
              <a:rPr lang="en-US" sz="2000" b="1" dirty="0">
                <a:solidFill>
                  <a:schemeClr val="bg2">
                    <a:lumMod val="25000"/>
                  </a:schemeClr>
                </a:solidFill>
                <a:latin typeface="Red Hat Display" panose="02010503040201060303" pitchFamily="2" charset="77"/>
              </a:rPr>
              <a:t>Website</a:t>
            </a:r>
          </a:p>
        </p:txBody>
      </p:sp>
      <p:sp>
        <p:nvSpPr>
          <p:cNvPr id="115" name="Rectangle 114">
            <a:extLst>
              <a:ext uri="{FF2B5EF4-FFF2-40B4-BE49-F238E27FC236}">
                <a16:creationId xmlns:a16="http://schemas.microsoft.com/office/drawing/2014/main" id="{29E75B0F-D0B5-4061-8918-A0ED65087D42}"/>
              </a:ext>
            </a:extLst>
          </p:cNvPr>
          <p:cNvSpPr/>
          <p:nvPr/>
        </p:nvSpPr>
        <p:spPr>
          <a:xfrm>
            <a:off x="-4" y="5961891"/>
            <a:ext cx="3392558" cy="594202"/>
          </a:xfrm>
          <a:prstGeom prst="rect">
            <a:avLst/>
          </a:prstGeom>
        </p:spPr>
        <p:txBody>
          <a:bodyPr wrap="square" lIns="0">
            <a:spAutoFit/>
          </a:bodyPr>
          <a:lstStyle/>
          <a:p>
            <a:pPr algn="ctr">
              <a:lnSpc>
                <a:spcPct val="80000"/>
              </a:lnSpc>
            </a:pPr>
            <a:r>
              <a:rPr lang="en-US" sz="2000" b="1" dirty="0">
                <a:solidFill>
                  <a:schemeClr val="bg2">
                    <a:lumMod val="25000"/>
                  </a:schemeClr>
                </a:solidFill>
                <a:latin typeface="Red Hat Display" panose="02010503040201060303" pitchFamily="2" charset="77"/>
              </a:rPr>
              <a:t>Rapid Response </a:t>
            </a:r>
            <a:br>
              <a:rPr lang="en-US" sz="2000" b="1" dirty="0">
                <a:solidFill>
                  <a:schemeClr val="bg2">
                    <a:lumMod val="25000"/>
                  </a:schemeClr>
                </a:solidFill>
                <a:latin typeface="Red Hat Display" panose="02010503040201060303" pitchFamily="2" charset="77"/>
              </a:rPr>
            </a:br>
            <a:r>
              <a:rPr lang="en-US" sz="2000" b="1" dirty="0">
                <a:solidFill>
                  <a:schemeClr val="bg2">
                    <a:lumMod val="25000"/>
                  </a:schemeClr>
                </a:solidFill>
                <a:latin typeface="Red Hat Display" panose="02010503040201060303" pitchFamily="2" charset="77"/>
              </a:rPr>
              <a:t>Technology</a:t>
            </a:r>
          </a:p>
        </p:txBody>
      </p:sp>
      <p:sp>
        <p:nvSpPr>
          <p:cNvPr id="117" name="Rectangle 116">
            <a:extLst>
              <a:ext uri="{FF2B5EF4-FFF2-40B4-BE49-F238E27FC236}">
                <a16:creationId xmlns:a16="http://schemas.microsoft.com/office/drawing/2014/main" id="{E311FBBD-2216-4A52-AE0D-B6957A61B39B}"/>
              </a:ext>
            </a:extLst>
          </p:cNvPr>
          <p:cNvSpPr/>
          <p:nvPr/>
        </p:nvSpPr>
        <p:spPr>
          <a:xfrm>
            <a:off x="3504063" y="4147899"/>
            <a:ext cx="3379005" cy="347980"/>
          </a:xfrm>
          <a:prstGeom prst="rect">
            <a:avLst/>
          </a:prstGeom>
        </p:spPr>
        <p:txBody>
          <a:bodyPr wrap="square" lIns="0">
            <a:spAutoFit/>
          </a:bodyPr>
          <a:lstStyle/>
          <a:p>
            <a:pPr algn="ctr">
              <a:lnSpc>
                <a:spcPct val="80000"/>
              </a:lnSpc>
            </a:pPr>
            <a:r>
              <a:rPr lang="en-US" sz="2000" b="1" dirty="0">
                <a:solidFill>
                  <a:schemeClr val="bg2">
                    <a:lumMod val="25000"/>
                  </a:schemeClr>
                </a:solidFill>
                <a:latin typeface="Red Hat Display" panose="02010503040201060303" pitchFamily="2" charset="77"/>
              </a:rPr>
              <a:t>MLS</a:t>
            </a:r>
          </a:p>
        </p:txBody>
      </p:sp>
      <p:sp>
        <p:nvSpPr>
          <p:cNvPr id="119" name="Rectangle 118">
            <a:extLst>
              <a:ext uri="{FF2B5EF4-FFF2-40B4-BE49-F238E27FC236}">
                <a16:creationId xmlns:a16="http://schemas.microsoft.com/office/drawing/2014/main" id="{F83319CF-66D7-48B5-A91F-4AEBA3B1274B}"/>
              </a:ext>
            </a:extLst>
          </p:cNvPr>
          <p:cNvSpPr/>
          <p:nvPr/>
        </p:nvSpPr>
        <p:spPr>
          <a:xfrm>
            <a:off x="3838" y="2154509"/>
            <a:ext cx="3370951" cy="347980"/>
          </a:xfrm>
          <a:prstGeom prst="rect">
            <a:avLst/>
          </a:prstGeom>
        </p:spPr>
        <p:txBody>
          <a:bodyPr wrap="square" lIns="0">
            <a:spAutoFit/>
          </a:bodyPr>
          <a:lstStyle/>
          <a:p>
            <a:pPr algn="ctr">
              <a:lnSpc>
                <a:spcPct val="80000"/>
              </a:lnSpc>
            </a:pPr>
            <a:r>
              <a:rPr lang="en-US" sz="2000" b="1" dirty="0">
                <a:solidFill>
                  <a:schemeClr val="bg2">
                    <a:lumMod val="25000"/>
                  </a:schemeClr>
                </a:solidFill>
                <a:latin typeface="Red Hat Display" panose="02010503040201060303" pitchFamily="2" charset="77"/>
              </a:rPr>
              <a:t>ERA.com</a:t>
            </a:r>
          </a:p>
        </p:txBody>
      </p:sp>
      <p:pic>
        <p:nvPicPr>
          <p:cNvPr id="148" name="Picture 147" descr="A close up of a sign&#10;&#10;Description automatically generated">
            <a:extLst>
              <a:ext uri="{FF2B5EF4-FFF2-40B4-BE49-F238E27FC236}">
                <a16:creationId xmlns:a16="http://schemas.microsoft.com/office/drawing/2014/main" id="{D4FEB818-9EC8-4150-8D99-98D190A0BA8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l="27941" t="75383" r="23522" b="11346"/>
          <a:stretch/>
        </p:blipFill>
        <p:spPr>
          <a:xfrm>
            <a:off x="4098223" y="1822685"/>
            <a:ext cx="2143424" cy="998179"/>
          </a:xfrm>
          <a:prstGeom prst="rect">
            <a:avLst/>
          </a:prstGeom>
          <a:solidFill>
            <a:srgbClr val="CBD6DF"/>
          </a:solidFill>
        </p:spPr>
      </p:pic>
      <p:sp>
        <p:nvSpPr>
          <p:cNvPr id="150" name="Rectangle 149">
            <a:extLst>
              <a:ext uri="{FF2B5EF4-FFF2-40B4-BE49-F238E27FC236}">
                <a16:creationId xmlns:a16="http://schemas.microsoft.com/office/drawing/2014/main" id="{DB16DC91-D965-4DE0-9266-BF77DC801375}"/>
              </a:ext>
            </a:extLst>
          </p:cNvPr>
          <p:cNvSpPr/>
          <p:nvPr/>
        </p:nvSpPr>
        <p:spPr>
          <a:xfrm>
            <a:off x="4940782" y="2117277"/>
            <a:ext cx="1341045" cy="307777"/>
          </a:xfrm>
          <a:prstGeom prst="rect">
            <a:avLst/>
          </a:prstGeom>
        </p:spPr>
        <p:txBody>
          <a:bodyPr wrap="square">
            <a:spAutoFit/>
          </a:bodyPr>
          <a:lstStyle/>
          <a:p>
            <a:r>
              <a:rPr lang="en-US" sz="1400" b="1" dirty="0">
                <a:solidFill>
                  <a:schemeClr val="bg1"/>
                </a:solidFill>
                <a:latin typeface="Red Hat Display" panose="020B0604020202020204" charset="0"/>
              </a:rPr>
              <a:t>FSRERA</a:t>
            </a:r>
            <a:endParaRPr lang="en-US" sz="1400" dirty="0">
              <a:solidFill>
                <a:schemeClr val="bg1"/>
              </a:solidFill>
              <a:latin typeface="Red Hat Display" panose="020B0604020202020204" charset="0"/>
            </a:endParaRPr>
          </a:p>
        </p:txBody>
      </p:sp>
      <p:sp>
        <p:nvSpPr>
          <p:cNvPr id="152" name="Rectangle 151">
            <a:extLst>
              <a:ext uri="{FF2B5EF4-FFF2-40B4-BE49-F238E27FC236}">
                <a16:creationId xmlns:a16="http://schemas.microsoft.com/office/drawing/2014/main" id="{C809C32E-1ACD-4E35-852C-5C703DDE4823}"/>
              </a:ext>
            </a:extLst>
          </p:cNvPr>
          <p:cNvSpPr/>
          <p:nvPr/>
        </p:nvSpPr>
        <p:spPr>
          <a:xfrm>
            <a:off x="4940782" y="2420972"/>
            <a:ext cx="1341045" cy="307777"/>
          </a:xfrm>
          <a:prstGeom prst="rect">
            <a:avLst/>
          </a:prstGeom>
        </p:spPr>
        <p:txBody>
          <a:bodyPr wrap="square">
            <a:spAutoFit/>
          </a:bodyPr>
          <a:lstStyle/>
          <a:p>
            <a:r>
              <a:rPr lang="en-US" sz="1400" b="1" dirty="0">
                <a:solidFill>
                  <a:schemeClr val="bg1"/>
                </a:solidFill>
                <a:latin typeface="Red Hat Display" panose="020B0604020202020204" charset="0"/>
              </a:rPr>
              <a:t>35620</a:t>
            </a:r>
            <a:endParaRPr lang="en-US" sz="1400" dirty="0">
              <a:solidFill>
                <a:schemeClr val="bg1"/>
              </a:solidFill>
              <a:latin typeface="Red Hat Display" panose="020B0604020202020204" charset="0"/>
            </a:endParaRPr>
          </a:p>
        </p:txBody>
      </p:sp>
      <p:pic>
        <p:nvPicPr>
          <p:cNvPr id="3" name="Picture 2" descr="A picture containing drawing&#10;&#10;Description automatically generated">
            <a:extLst>
              <a:ext uri="{FF2B5EF4-FFF2-40B4-BE49-F238E27FC236}">
                <a16:creationId xmlns:a16="http://schemas.microsoft.com/office/drawing/2014/main" id="{ACF46427-B44A-4DED-95FD-758CEB49AE2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61309" y="8576858"/>
            <a:ext cx="1393552" cy="252712"/>
          </a:xfrm>
          <a:prstGeom prst="rect">
            <a:avLst/>
          </a:prstGeom>
        </p:spPr>
      </p:pic>
      <p:sp>
        <p:nvSpPr>
          <p:cNvPr id="2" name="Rectangle 1">
            <a:extLst>
              <a:ext uri="{FF2B5EF4-FFF2-40B4-BE49-F238E27FC236}">
                <a16:creationId xmlns:a16="http://schemas.microsoft.com/office/drawing/2014/main" id="{A51BD33A-73E3-473B-8277-E9A79DD78600}"/>
              </a:ext>
            </a:extLst>
          </p:cNvPr>
          <p:cNvSpPr/>
          <p:nvPr/>
        </p:nvSpPr>
        <p:spPr>
          <a:xfrm>
            <a:off x="11688" y="7550423"/>
            <a:ext cx="3362845" cy="543995"/>
          </a:xfrm>
          <a:prstGeom prst="rect">
            <a:avLst/>
          </a:prstGeom>
        </p:spPr>
        <p:txBody>
          <a:bodyPr wrap="square" lIns="0">
            <a:spAutoFit/>
          </a:bodyPr>
          <a:lstStyle/>
          <a:p>
            <a:pPr algn="ctr">
              <a:lnSpc>
                <a:spcPct val="80000"/>
              </a:lnSpc>
            </a:pPr>
            <a:r>
              <a:rPr lang="en-US" b="1" dirty="0">
                <a:solidFill>
                  <a:schemeClr val="bg2">
                    <a:lumMod val="25000"/>
                  </a:schemeClr>
                </a:solidFill>
                <a:latin typeface="Red Hat Display" panose="02010503040201060303" pitchFamily="2" charset="77"/>
              </a:rPr>
              <a:t>Listing</a:t>
            </a:r>
          </a:p>
          <a:p>
            <a:pPr algn="ctr">
              <a:lnSpc>
                <a:spcPct val="80000"/>
              </a:lnSpc>
            </a:pPr>
            <a:r>
              <a:rPr lang="en-US" b="1" dirty="0">
                <a:solidFill>
                  <a:schemeClr val="bg2">
                    <a:lumMod val="25000"/>
                  </a:schemeClr>
                </a:solidFill>
                <a:latin typeface="Red Hat Display" panose="02010503040201060303" pitchFamily="2" charset="77"/>
              </a:rPr>
              <a:t> Distribution &amp; SEM </a:t>
            </a:r>
          </a:p>
        </p:txBody>
      </p:sp>
      <p:sp>
        <p:nvSpPr>
          <p:cNvPr id="35" name="Picture Placeholder 7">
            <a:extLst>
              <a:ext uri="{FF2B5EF4-FFF2-40B4-BE49-F238E27FC236}">
                <a16:creationId xmlns:a16="http://schemas.microsoft.com/office/drawing/2014/main" id="{DC9CA6A2-1F46-4DC0-BAEF-48B3D56EC24E}"/>
              </a:ext>
            </a:extLst>
          </p:cNvPr>
          <p:cNvSpPr>
            <a:spLocks noGrp="1"/>
          </p:cNvSpPr>
          <p:nvPr/>
        </p:nvSpPr>
        <p:spPr>
          <a:xfrm rot="5400000">
            <a:off x="4254405" y="4550468"/>
            <a:ext cx="1869747" cy="3368416"/>
          </a:xfrm>
          <a:prstGeom prst="rect">
            <a:avLst/>
          </a:prstGeom>
          <a:solidFill>
            <a:schemeClr val="bg1"/>
          </a:solidFill>
          <a:ln w="19050">
            <a:solidFill>
              <a:srgbClr val="E6E6E6"/>
            </a:solidFill>
          </a:ln>
        </p:spPr>
        <p:txBody>
          <a:bodyPr vert="horz" wrap="square" lIns="0" tIns="0" rIns="0" bIns="0" rtlCol="0" anchor="ctr">
            <a:noAutofit/>
          </a:bodyPr>
          <a:lstStyle/>
          <a:p>
            <a:endParaRPr lang="en-US" sz="1013" dirty="0"/>
          </a:p>
        </p:txBody>
      </p:sp>
      <p:sp>
        <p:nvSpPr>
          <p:cNvPr id="38" name="Graphic 100">
            <a:extLst>
              <a:ext uri="{FF2B5EF4-FFF2-40B4-BE49-F238E27FC236}">
                <a16:creationId xmlns:a16="http://schemas.microsoft.com/office/drawing/2014/main" id="{A4D3021C-35E5-4E4E-839D-762F4EE7B783}"/>
              </a:ext>
            </a:extLst>
          </p:cNvPr>
          <p:cNvSpPr/>
          <p:nvPr/>
        </p:nvSpPr>
        <p:spPr>
          <a:xfrm>
            <a:off x="3515326" y="1388718"/>
            <a:ext cx="631224" cy="632198"/>
          </a:xfrm>
          <a:custGeom>
            <a:avLst/>
            <a:gdLst>
              <a:gd name="connsiteX0" fmla="*/ 136793 w 410363"/>
              <a:gd name="connsiteY0" fmla="*/ 0 h 410363"/>
              <a:gd name="connsiteX1" fmla="*/ 0 w 410363"/>
              <a:gd name="connsiteY1" fmla="*/ 8 h 410363"/>
              <a:gd name="connsiteX2" fmla="*/ 0 w 410363"/>
              <a:gd name="connsiteY2" fmla="*/ 410363 h 410363"/>
              <a:gd name="connsiteX3" fmla="*/ 410363 w 410363"/>
              <a:gd name="connsiteY3" fmla="*/ 0 h 410363"/>
            </a:gdLst>
            <a:ahLst/>
            <a:cxnLst>
              <a:cxn ang="0">
                <a:pos x="connsiteX0" y="connsiteY0"/>
              </a:cxn>
              <a:cxn ang="0">
                <a:pos x="connsiteX1" y="connsiteY1"/>
              </a:cxn>
              <a:cxn ang="0">
                <a:pos x="connsiteX2" y="connsiteY2"/>
              </a:cxn>
              <a:cxn ang="0">
                <a:pos x="connsiteX3" y="connsiteY3"/>
              </a:cxn>
            </a:cxnLst>
            <a:rect l="l" t="t" r="r" b="b"/>
            <a:pathLst>
              <a:path w="410363" h="410363">
                <a:moveTo>
                  <a:pt x="136793" y="0"/>
                </a:moveTo>
                <a:lnTo>
                  <a:pt x="0" y="8"/>
                </a:lnTo>
                <a:lnTo>
                  <a:pt x="0" y="410363"/>
                </a:lnTo>
                <a:lnTo>
                  <a:pt x="410363" y="0"/>
                </a:lnTo>
                <a:close/>
              </a:path>
            </a:pathLst>
          </a:custGeom>
          <a:solidFill>
            <a:srgbClr val="C0B3B6"/>
          </a:solidFill>
          <a:ln w="819" cap="flat">
            <a:noFill/>
            <a:prstDash val="solid"/>
            <a:miter/>
          </a:ln>
        </p:spPr>
        <p:txBody>
          <a:bodyPr rtlCol="0" anchor="ctr"/>
          <a:lstStyle/>
          <a:p>
            <a:endParaRPr lang="en-US"/>
          </a:p>
        </p:txBody>
      </p:sp>
      <p:sp>
        <p:nvSpPr>
          <p:cNvPr id="39" name="Graphic 100">
            <a:extLst>
              <a:ext uri="{FF2B5EF4-FFF2-40B4-BE49-F238E27FC236}">
                <a16:creationId xmlns:a16="http://schemas.microsoft.com/office/drawing/2014/main" id="{45137EC6-AE62-4768-9CD1-08076558C59B}"/>
              </a:ext>
            </a:extLst>
          </p:cNvPr>
          <p:cNvSpPr/>
          <p:nvPr/>
        </p:nvSpPr>
        <p:spPr>
          <a:xfrm>
            <a:off x="3504063" y="5298176"/>
            <a:ext cx="631224" cy="632198"/>
          </a:xfrm>
          <a:custGeom>
            <a:avLst/>
            <a:gdLst>
              <a:gd name="connsiteX0" fmla="*/ 136793 w 410363"/>
              <a:gd name="connsiteY0" fmla="*/ 0 h 410363"/>
              <a:gd name="connsiteX1" fmla="*/ 0 w 410363"/>
              <a:gd name="connsiteY1" fmla="*/ 8 h 410363"/>
              <a:gd name="connsiteX2" fmla="*/ 0 w 410363"/>
              <a:gd name="connsiteY2" fmla="*/ 410363 h 410363"/>
              <a:gd name="connsiteX3" fmla="*/ 410363 w 410363"/>
              <a:gd name="connsiteY3" fmla="*/ 0 h 410363"/>
            </a:gdLst>
            <a:ahLst/>
            <a:cxnLst>
              <a:cxn ang="0">
                <a:pos x="connsiteX0" y="connsiteY0"/>
              </a:cxn>
              <a:cxn ang="0">
                <a:pos x="connsiteX1" y="connsiteY1"/>
              </a:cxn>
              <a:cxn ang="0">
                <a:pos x="connsiteX2" y="connsiteY2"/>
              </a:cxn>
              <a:cxn ang="0">
                <a:pos x="connsiteX3" y="connsiteY3"/>
              </a:cxn>
            </a:cxnLst>
            <a:rect l="l" t="t" r="r" b="b"/>
            <a:pathLst>
              <a:path w="410363" h="410363">
                <a:moveTo>
                  <a:pt x="136793" y="0"/>
                </a:moveTo>
                <a:lnTo>
                  <a:pt x="0" y="8"/>
                </a:lnTo>
                <a:lnTo>
                  <a:pt x="0" y="410363"/>
                </a:lnTo>
                <a:lnTo>
                  <a:pt x="410363" y="0"/>
                </a:lnTo>
                <a:close/>
              </a:path>
            </a:pathLst>
          </a:custGeom>
          <a:solidFill>
            <a:srgbClr val="CBD6DF"/>
          </a:solidFill>
          <a:ln w="819" cap="flat">
            <a:noFill/>
            <a:prstDash val="solid"/>
            <a:miter/>
          </a:ln>
        </p:spPr>
        <p:txBody>
          <a:bodyPr rtlCol="0" anchor="ctr"/>
          <a:lstStyle/>
          <a:p>
            <a:endParaRPr lang="en-US"/>
          </a:p>
        </p:txBody>
      </p:sp>
      <p:sp>
        <p:nvSpPr>
          <p:cNvPr id="40" name="Graphic 100">
            <a:extLst>
              <a:ext uri="{FF2B5EF4-FFF2-40B4-BE49-F238E27FC236}">
                <a16:creationId xmlns:a16="http://schemas.microsoft.com/office/drawing/2014/main" id="{63631366-968E-436B-B639-CD24B5BA21D8}"/>
              </a:ext>
            </a:extLst>
          </p:cNvPr>
          <p:cNvSpPr/>
          <p:nvPr/>
        </p:nvSpPr>
        <p:spPr>
          <a:xfrm>
            <a:off x="12525" y="7274253"/>
            <a:ext cx="631224" cy="632198"/>
          </a:xfrm>
          <a:custGeom>
            <a:avLst/>
            <a:gdLst>
              <a:gd name="connsiteX0" fmla="*/ 136793 w 410363"/>
              <a:gd name="connsiteY0" fmla="*/ 0 h 410363"/>
              <a:gd name="connsiteX1" fmla="*/ 0 w 410363"/>
              <a:gd name="connsiteY1" fmla="*/ 8 h 410363"/>
              <a:gd name="connsiteX2" fmla="*/ 0 w 410363"/>
              <a:gd name="connsiteY2" fmla="*/ 410363 h 410363"/>
              <a:gd name="connsiteX3" fmla="*/ 410363 w 410363"/>
              <a:gd name="connsiteY3" fmla="*/ 0 h 410363"/>
            </a:gdLst>
            <a:ahLst/>
            <a:cxnLst>
              <a:cxn ang="0">
                <a:pos x="connsiteX0" y="connsiteY0"/>
              </a:cxn>
              <a:cxn ang="0">
                <a:pos x="connsiteX1" y="connsiteY1"/>
              </a:cxn>
              <a:cxn ang="0">
                <a:pos x="connsiteX2" y="connsiteY2"/>
              </a:cxn>
              <a:cxn ang="0">
                <a:pos x="connsiteX3" y="connsiteY3"/>
              </a:cxn>
            </a:cxnLst>
            <a:rect l="l" t="t" r="r" b="b"/>
            <a:pathLst>
              <a:path w="410363" h="410363">
                <a:moveTo>
                  <a:pt x="136793" y="0"/>
                </a:moveTo>
                <a:lnTo>
                  <a:pt x="0" y="8"/>
                </a:lnTo>
                <a:lnTo>
                  <a:pt x="0" y="410363"/>
                </a:lnTo>
                <a:lnTo>
                  <a:pt x="410363" y="0"/>
                </a:lnTo>
                <a:close/>
              </a:path>
            </a:pathLst>
          </a:custGeom>
          <a:solidFill>
            <a:srgbClr val="C5C2D1"/>
          </a:solidFill>
          <a:ln w="819" cap="flat">
            <a:noFill/>
            <a:prstDash val="solid"/>
            <a:miter/>
          </a:ln>
        </p:spPr>
        <p:txBody>
          <a:bodyPr rtlCol="0" anchor="ctr"/>
          <a:lstStyle/>
          <a:p>
            <a:endParaRPr lang="en-US"/>
          </a:p>
        </p:txBody>
      </p:sp>
      <p:pic>
        <p:nvPicPr>
          <p:cNvPr id="12" name="Picture 11">
            <a:extLst>
              <a:ext uri="{FF2B5EF4-FFF2-40B4-BE49-F238E27FC236}">
                <a16:creationId xmlns:a16="http://schemas.microsoft.com/office/drawing/2014/main" id="{209F9892-E6C8-E4D3-12AE-BC375EA70A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4722" y="5210015"/>
            <a:ext cx="1850426" cy="1931695"/>
          </a:xfrm>
          <a:prstGeom prst="rect">
            <a:avLst/>
          </a:prstGeom>
        </p:spPr>
      </p:pic>
    </p:spTree>
    <p:extLst>
      <p:ext uri="{BB962C8B-B14F-4D97-AF65-F5344CB8AC3E}">
        <p14:creationId xmlns:p14="http://schemas.microsoft.com/office/powerpoint/2010/main" val="3346353531"/>
      </p:ext>
    </p:extLst>
  </p:cSld>
  <p:clrMapOvr>
    <a:masterClrMapping/>
  </p:clrMapOvr>
</p:sld>
</file>

<file path=ppt/theme/theme1.xml><?xml version="1.0" encoding="utf-8"?>
<a:theme xmlns:a="http://schemas.openxmlformats.org/drawingml/2006/main" name="B&amp;D-Powerpoint Template_16x9">
  <a:themeElements>
    <a:clrScheme name="ERA">
      <a:dk1>
        <a:srgbClr val="353535"/>
      </a:dk1>
      <a:lt1>
        <a:srgbClr val="FFFFFF"/>
      </a:lt1>
      <a:dk2>
        <a:srgbClr val="202020"/>
      </a:dk2>
      <a:lt2>
        <a:srgbClr val="FFFFFF"/>
      </a:lt2>
      <a:accent1>
        <a:srgbClr val="DA1A32"/>
      </a:accent1>
      <a:accent2>
        <a:srgbClr val="FF5757"/>
      </a:accent2>
      <a:accent3>
        <a:srgbClr val="C9D2FD"/>
      </a:accent3>
      <a:accent4>
        <a:srgbClr val="5E78FA"/>
      </a:accent4>
      <a:accent5>
        <a:srgbClr val="0420AB"/>
      </a:accent5>
      <a:accent6>
        <a:srgbClr val="0B3279"/>
      </a:accent6>
      <a:hlink>
        <a:srgbClr val="FF5757"/>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C8D5A0EA9744F49828A05DD6FB7540E" ma:contentTypeVersion="11" ma:contentTypeDescription="Create a new document." ma:contentTypeScope="" ma:versionID="2f623b13efc87a6a692a009e0c3b853a">
  <xsd:schema xmlns:xsd="http://www.w3.org/2001/XMLSchema" xmlns:xs="http://www.w3.org/2001/XMLSchema" xmlns:p="http://schemas.microsoft.com/office/2006/metadata/properties" xmlns:ns3="449ba4f5-5113-453a-a186-2c5d091311a0" xmlns:ns4="98aff379-a7ce-4a19-a6e4-e566bb8b7ff7" targetNamespace="http://schemas.microsoft.com/office/2006/metadata/properties" ma:root="true" ma:fieldsID="5fdd9038cf9ff19731a758dac32349f4" ns3:_="" ns4:_="">
    <xsd:import namespace="449ba4f5-5113-453a-a186-2c5d091311a0"/>
    <xsd:import namespace="98aff379-a7ce-4a19-a6e4-e566bb8b7ff7"/>
    <xsd:element name="properties">
      <xsd:complexType>
        <xsd:sequence>
          <xsd:element name="documentManagement">
            <xsd:complexType>
              <xsd:all>
                <xsd:element ref="ns3:MediaServiceMetadata" minOccurs="0"/>
                <xsd:element ref="ns3:MediaServiceFastMetadata"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Tags"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9ba4f5-5113-453a-a186-2c5d091311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aff379-a7ce-4a19-a6e4-e566bb8b7ff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52FCE3-5EA9-47AB-B58E-F89FD7D36A6A}">
  <ds:schemaRefs>
    <ds:schemaRef ds:uri="http://purl.org/dc/elements/1.1/"/>
    <ds:schemaRef ds:uri="http://www.w3.org/XML/1998/namespace"/>
    <ds:schemaRef ds:uri="http://purl.org/dc/dcmitype/"/>
    <ds:schemaRef ds:uri="98aff379-a7ce-4a19-a6e4-e566bb8b7ff7"/>
    <ds:schemaRef ds:uri="http://schemas.microsoft.com/office/2006/metadata/propertie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449ba4f5-5113-453a-a186-2c5d091311a0"/>
  </ds:schemaRefs>
</ds:datastoreItem>
</file>

<file path=customXml/itemProps2.xml><?xml version="1.0" encoding="utf-8"?>
<ds:datastoreItem xmlns:ds="http://schemas.openxmlformats.org/officeDocument/2006/customXml" ds:itemID="{0DE4738C-01CB-4A09-B994-660B68C19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9ba4f5-5113-453a-a186-2c5d091311a0"/>
    <ds:schemaRef ds:uri="98aff379-a7ce-4a19-a6e4-e566bb8b7f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EA6011-0F62-4A0A-8D27-9F7080BDBF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57135</TotalTime>
  <Words>5917</Words>
  <Application>Microsoft Office PowerPoint</Application>
  <PresentationFormat>Letter Paper (8.5x11 in)</PresentationFormat>
  <Paragraphs>549</Paragraphs>
  <Slides>32</Slides>
  <Notes>32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Red Hat Display</vt:lpstr>
      <vt:lpstr>Calibri</vt:lpstr>
      <vt:lpstr>Open Sans</vt:lpstr>
      <vt:lpstr>Calibri Light</vt:lpstr>
      <vt:lpstr>Wingdings</vt:lpstr>
      <vt:lpstr>Arial</vt:lpstr>
      <vt:lpstr>B&amp;D-Powerpoint Template_16x9</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Service Realty, In Your Corner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dc:creator>
  <cp:lastModifiedBy>Jany Walsh</cp:lastModifiedBy>
  <cp:revision>831</cp:revision>
  <cp:lastPrinted>2022-05-18T15:43:19Z</cp:lastPrinted>
  <dcterms:created xsi:type="dcterms:W3CDTF">2020-04-08T12:57:45Z</dcterms:created>
  <dcterms:modified xsi:type="dcterms:W3CDTF">2022-05-19T16:13:33Z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0x0101000C8D5A0EA9744F49828A05DD6FB7540E</vt:lpwstr>
  </property>
</Properties>
</file>